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6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9" r:id="rId3"/>
    <p:sldId id="257" r:id="rId4"/>
    <p:sldId id="258" r:id="rId5"/>
    <p:sldId id="395" r:id="rId6"/>
    <p:sldId id="396" r:id="rId7"/>
    <p:sldId id="397" r:id="rId8"/>
    <p:sldId id="399" r:id="rId9"/>
    <p:sldId id="400" r:id="rId10"/>
    <p:sldId id="401" r:id="rId11"/>
    <p:sldId id="404" r:id="rId12"/>
    <p:sldId id="405" r:id="rId13"/>
    <p:sldId id="406" r:id="rId14"/>
    <p:sldId id="407" r:id="rId15"/>
    <p:sldId id="408" r:id="rId16"/>
    <p:sldId id="410" r:id="rId17"/>
    <p:sldId id="411" r:id="rId18"/>
    <p:sldId id="415" r:id="rId19"/>
    <p:sldId id="402" r:id="rId20"/>
    <p:sldId id="412" r:id="rId21"/>
    <p:sldId id="414" r:id="rId22"/>
    <p:sldId id="403" r:id="rId23"/>
    <p:sldId id="416" r:id="rId24"/>
    <p:sldId id="417" r:id="rId25"/>
    <p:sldId id="419" r:id="rId26"/>
    <p:sldId id="420" r:id="rId27"/>
    <p:sldId id="423" r:id="rId28"/>
    <p:sldId id="421" r:id="rId29"/>
    <p:sldId id="422" r:id="rId30"/>
    <p:sldId id="424" r:id="rId31"/>
    <p:sldId id="426" r:id="rId32"/>
    <p:sldId id="427" r:id="rId33"/>
    <p:sldId id="428" r:id="rId34"/>
  </p:sldIdLst>
  <p:sldSz cx="9144000" cy="6858000" type="screen4x3"/>
  <p:notesSz cx="6858000" cy="9144000"/>
  <p:embeddedFontLst>
    <p:embeddedFont>
      <p:font typeface="方正黑体简体" panose="02010600030101010101" charset="-122"/>
      <p:regular r:id="rId37"/>
    </p:embeddedFont>
    <p:embeddedFont>
      <p:font typeface="NSimSun" panose="02010609030101010101" pitchFamily="49" charset="-122"/>
      <p:regular r:id="rId38"/>
    </p:embeddedFont>
    <p:embeddedFont>
      <p:font typeface="Cambria Math" panose="02040503050406030204" pitchFamily="18" charset="0"/>
      <p:regular r:id="rId39"/>
    </p:embeddedFont>
    <p:embeddedFont>
      <p:font typeface="黑体" panose="02010609060101010101" pitchFamily="49" charset="-122"/>
      <p:regular r:id="rId40"/>
    </p:embeddedFont>
  </p:embeddedFontLst>
  <p:custDataLst>
    <p:tags r:id="rId4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主要内容" id="{F6D2D9D7-C98B-4EF6-AE57-9557164E4B0A}">
          <p14:sldIdLst>
            <p14:sldId id="256"/>
            <p14:sldId id="259"/>
            <p14:sldId id="257"/>
            <p14:sldId id="258"/>
            <p14:sldId id="395"/>
            <p14:sldId id="396"/>
            <p14:sldId id="397"/>
            <p14:sldId id="399"/>
            <p14:sldId id="400"/>
            <p14:sldId id="401"/>
            <p14:sldId id="404"/>
            <p14:sldId id="405"/>
            <p14:sldId id="406"/>
            <p14:sldId id="407"/>
            <p14:sldId id="408"/>
            <p14:sldId id="410"/>
            <p14:sldId id="411"/>
            <p14:sldId id="415"/>
            <p14:sldId id="402"/>
            <p14:sldId id="412"/>
            <p14:sldId id="414"/>
            <p14:sldId id="403"/>
            <p14:sldId id="416"/>
            <p14:sldId id="417"/>
            <p14:sldId id="419"/>
            <p14:sldId id="420"/>
            <p14:sldId id="423"/>
            <p14:sldId id="421"/>
            <p14:sldId id="422"/>
            <p14:sldId id="424"/>
            <p14:sldId id="426"/>
            <p14:sldId id="427"/>
            <p14:sldId id="4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9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5A5D"/>
    <a:srgbClr val="B53132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9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1236" y="56"/>
      </p:cViewPr>
      <p:guideLst>
        <p:guide orient="horz" pos="219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D5A4C-0DFB-4F0F-868E-FE419C877B51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F3C9-F3DD-4291-AD83-792F0DF432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C68A1-DC71-423D-AF53-B1392B74E4B1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C2DD3-F322-44B9-B682-21757949A4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631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412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704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30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675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569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313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416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535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53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142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278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696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438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498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879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86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540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496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0065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119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226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2914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2652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443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41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171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171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450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062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CA2F66-E275-D096-EE61-BE16ACEB15C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" y="3"/>
            <a:ext cx="9287351" cy="6857365"/>
          </a:xfrm>
          <a:prstGeom prst="rect">
            <a:avLst/>
          </a:prstGeom>
          <a:blipFill dpi="0" rotWithShape="1">
            <a:blip r:embed="rId3">
              <a:alphaModFix amt="3000"/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425553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956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113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2692400"/>
            <a:ext cx="9144000" cy="2159000"/>
          </a:xfrm>
          <a:prstGeom prst="rect">
            <a:avLst/>
          </a:prstGeom>
          <a:gradFill flip="none" rotWithShape="1">
            <a:gsLst>
              <a:gs pos="0">
                <a:srgbClr val="B53132"/>
              </a:gs>
              <a:gs pos="100000">
                <a:srgbClr val="DC5A5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2" t="4985" r="7595" b="7042"/>
          <a:stretch>
            <a:fillRect/>
          </a:stretch>
        </p:blipFill>
        <p:spPr>
          <a:xfrm>
            <a:off x="414338" y="819150"/>
            <a:ext cx="3814763" cy="5295900"/>
          </a:xfrm>
          <a:prstGeom prst="rect">
            <a:avLst/>
          </a:prstGeom>
        </p:spPr>
      </p:pic>
      <p:sp>
        <p:nvSpPr>
          <p:cNvPr id="12" name="图片占位符 11"/>
          <p:cNvSpPr>
            <a:spLocks noGrp="1"/>
          </p:cNvSpPr>
          <p:nvPr>
            <p:ph type="pic" sz="quarter" idx="13"/>
          </p:nvPr>
        </p:nvSpPr>
        <p:spPr>
          <a:xfrm>
            <a:off x="1343025" y="1428750"/>
            <a:ext cx="2350294" cy="41529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 descr="上海电力大学LOGO矢量图_编号0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66159" y="425450"/>
            <a:ext cx="1661160" cy="405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419225" y="906779"/>
            <a:ext cx="1771650" cy="5321300"/>
          </a:xfrm>
          <a:prstGeom prst="roundRect">
            <a:avLst>
              <a:gd name="adj" fmla="val 10215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64" y="781543"/>
            <a:ext cx="2020136" cy="5605115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5" name="图片 4" descr="上海电力大学LOGO矢量图_编号0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66159" y="425450"/>
            <a:ext cx="1661160" cy="405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0" y="1633259"/>
            <a:ext cx="5295974" cy="4171739"/>
          </a:xfrm>
          <a:prstGeom prst="rect">
            <a:avLst/>
          </a:prstGeom>
        </p:spPr>
      </p:pic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157288" y="1912620"/>
            <a:ext cx="3971925" cy="330708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 descr="上海电力大学LOGO矢量图_编号0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66159" y="425450"/>
            <a:ext cx="1661160" cy="405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147" y="1985929"/>
            <a:ext cx="3327709" cy="3387635"/>
          </a:xfrm>
          <a:prstGeom prst="rect">
            <a:avLst/>
          </a:prstGeom>
        </p:spPr>
      </p:pic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2993233" y="2092986"/>
            <a:ext cx="3136106" cy="222885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6" name="图片 5" descr="上海电力大学LOGO矢量图_编号0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66159" y="425450"/>
            <a:ext cx="1661160" cy="405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65" y="1044405"/>
            <a:ext cx="4079672" cy="3447164"/>
          </a:xfrm>
          <a:prstGeom prst="rect">
            <a:avLst/>
          </a:prstGeom>
        </p:spPr>
      </p:pic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3062288" y="1225553"/>
            <a:ext cx="3019425" cy="2544763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 descr="上海电力大学LOGO矢量图_编号0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66159" y="425450"/>
            <a:ext cx="1661160" cy="405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643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64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96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28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322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94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6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431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63B7F-BEDC-44E3-891F-8E1DE6767941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96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ingboyue@shiep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10" Type="http://schemas.openxmlformats.org/officeDocument/2006/relationships/image" Target="../media/image33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tmp"/><Relationship Id="rId4" Type="http://schemas.openxmlformats.org/officeDocument/2006/relationships/image" Target="../media/image35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11" Type="http://schemas.openxmlformats.org/officeDocument/2006/relationships/image" Target="../media/image69.png"/><Relationship Id="rId5" Type="http://schemas.openxmlformats.org/officeDocument/2006/relationships/image" Target="../media/image630.png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4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78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tm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6.tmp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tmp"/><Relationship Id="rId5" Type="http://schemas.openxmlformats.org/officeDocument/2006/relationships/image" Target="../media/image78.tmp"/><Relationship Id="rId4" Type="http://schemas.openxmlformats.org/officeDocument/2006/relationships/image" Target="../media/image77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tmp"/><Relationship Id="rId5" Type="http://schemas.openxmlformats.org/officeDocument/2006/relationships/image" Target="../media/image86.tmp"/><Relationship Id="rId4" Type="http://schemas.openxmlformats.org/officeDocument/2006/relationships/image" Target="../media/image78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tmp"/><Relationship Id="rId4" Type="http://schemas.openxmlformats.org/officeDocument/2006/relationships/image" Target="../media/image75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tmp"/><Relationship Id="rId3" Type="http://schemas.openxmlformats.org/officeDocument/2006/relationships/image" Target="../media/image88.tmp"/><Relationship Id="rId7" Type="http://schemas.openxmlformats.org/officeDocument/2006/relationships/image" Target="../media/image91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tmp"/><Relationship Id="rId5" Type="http://schemas.openxmlformats.org/officeDocument/2006/relationships/image" Target="../media/image89.tmp"/><Relationship Id="rId10" Type="http://schemas.openxmlformats.org/officeDocument/2006/relationships/image" Target="../media/image94.tmp"/><Relationship Id="rId4" Type="http://schemas.openxmlformats.org/officeDocument/2006/relationships/image" Target="../media/image89.png"/><Relationship Id="rId9" Type="http://schemas.openxmlformats.org/officeDocument/2006/relationships/image" Target="../media/image93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0.tm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9.tmp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83773" y="2392135"/>
            <a:ext cx="7587343" cy="4465865"/>
          </a:xfrm>
          <a:prstGeom prst="rect">
            <a:avLst/>
          </a:prstGeom>
          <a:solidFill>
            <a:srgbClr val="B5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/>
        </p:nvSpPr>
        <p:spPr>
          <a:xfrm>
            <a:off x="1" y="2392135"/>
            <a:ext cx="544286" cy="4465865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8599714" y="2392134"/>
            <a:ext cx="544286" cy="4465865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1250156" y="2851787"/>
            <a:ext cx="6625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模拟集成电路分析与设计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36639" y="3775235"/>
            <a:ext cx="5658917" cy="1930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主讲人：乐应波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邮箱：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yingboyue@shiep.edu.cn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办公室：电信楼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B418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324887" y="6000749"/>
            <a:ext cx="341210" cy="341210"/>
            <a:chOff x="5772150" y="5431503"/>
            <a:chExt cx="647700" cy="647700"/>
          </a:xfrm>
        </p:grpSpPr>
        <p:sp>
          <p:nvSpPr>
            <p:cNvPr id="20" name="椭圆 19"/>
            <p:cNvSpPr/>
            <p:nvPr/>
          </p:nvSpPr>
          <p:spPr>
            <a:xfrm>
              <a:off x="5772150" y="5431503"/>
              <a:ext cx="647700" cy="6477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right-arrowhead_45093"/>
            <p:cNvSpPr>
              <a:spLocks noChangeAspect="1"/>
            </p:cNvSpPr>
            <p:nvPr/>
          </p:nvSpPr>
          <p:spPr bwMode="auto">
            <a:xfrm rot="5400000">
              <a:off x="5989368" y="5576740"/>
              <a:ext cx="213265" cy="357231"/>
            </a:xfrm>
            <a:custGeom>
              <a:avLst/>
              <a:gdLst>
                <a:gd name="T0" fmla="*/ 225 w 242"/>
                <a:gd name="T1" fmla="*/ 241 h 406"/>
                <a:gd name="T2" fmla="*/ 100 w 242"/>
                <a:gd name="T3" fmla="*/ 387 h 406"/>
                <a:gd name="T4" fmla="*/ 60 w 242"/>
                <a:gd name="T5" fmla="*/ 406 h 406"/>
                <a:gd name="T6" fmla="*/ 25 w 242"/>
                <a:gd name="T7" fmla="*/ 394 h 406"/>
                <a:gd name="T8" fmla="*/ 19 w 242"/>
                <a:gd name="T9" fmla="*/ 318 h 406"/>
                <a:gd name="T10" fmla="*/ 114 w 242"/>
                <a:gd name="T11" fmla="*/ 206 h 406"/>
                <a:gd name="T12" fmla="*/ 19 w 242"/>
                <a:gd name="T13" fmla="*/ 94 h 406"/>
                <a:gd name="T14" fmla="*/ 25 w 242"/>
                <a:gd name="T15" fmla="*/ 19 h 406"/>
                <a:gd name="T16" fmla="*/ 100 w 242"/>
                <a:gd name="T17" fmla="*/ 25 h 406"/>
                <a:gd name="T18" fmla="*/ 225 w 242"/>
                <a:gd name="T19" fmla="*/ 172 h 406"/>
                <a:gd name="T20" fmla="*/ 225 w 242"/>
                <a:gd name="T21" fmla="*/ 24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406">
                  <a:moveTo>
                    <a:pt x="225" y="241"/>
                  </a:moveTo>
                  <a:lnTo>
                    <a:pt x="100" y="387"/>
                  </a:lnTo>
                  <a:cubicBezTo>
                    <a:pt x="90" y="400"/>
                    <a:pt x="75" y="406"/>
                    <a:pt x="60" y="406"/>
                  </a:cubicBezTo>
                  <a:cubicBezTo>
                    <a:pt x="48" y="406"/>
                    <a:pt x="35" y="402"/>
                    <a:pt x="25" y="394"/>
                  </a:cubicBezTo>
                  <a:cubicBezTo>
                    <a:pt x="3" y="375"/>
                    <a:pt x="0" y="341"/>
                    <a:pt x="19" y="318"/>
                  </a:cubicBezTo>
                  <a:lnTo>
                    <a:pt x="114" y="206"/>
                  </a:lnTo>
                  <a:lnTo>
                    <a:pt x="19" y="94"/>
                  </a:lnTo>
                  <a:cubicBezTo>
                    <a:pt x="0" y="71"/>
                    <a:pt x="3" y="38"/>
                    <a:pt x="25" y="19"/>
                  </a:cubicBezTo>
                  <a:cubicBezTo>
                    <a:pt x="48" y="0"/>
                    <a:pt x="81" y="2"/>
                    <a:pt x="100" y="25"/>
                  </a:cubicBezTo>
                  <a:lnTo>
                    <a:pt x="225" y="172"/>
                  </a:lnTo>
                  <a:cubicBezTo>
                    <a:pt x="242" y="192"/>
                    <a:pt x="242" y="221"/>
                    <a:pt x="225" y="241"/>
                  </a:cubicBezTo>
                  <a:close/>
                </a:path>
              </a:pathLst>
            </a:custGeom>
            <a:solidFill>
              <a:srgbClr val="B53132"/>
            </a:solidFill>
            <a:ln>
              <a:noFill/>
            </a:ln>
          </p:spPr>
        </p:sp>
      </p:grpSp>
      <p:pic>
        <p:nvPicPr>
          <p:cNvPr id="4" name="图片 3" descr="上海电力大学LOGO矢量图_编号0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987" y="709574"/>
            <a:ext cx="3824183" cy="69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共源级</a:t>
            </a:r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8CAD6C45-D8AA-65EE-4124-94CB51F2852B}"/>
              </a:ext>
            </a:extLst>
          </p:cNvPr>
          <p:cNvSpPr txBox="1"/>
          <p:nvPr/>
        </p:nvSpPr>
        <p:spPr>
          <a:xfrm>
            <a:off x="193852" y="756720"/>
            <a:ext cx="391414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1.</a:t>
            </a:r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电阻作负载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97197616-2853-FA4C-7576-8D5304F349A9}"/>
              </a:ext>
            </a:extLst>
          </p:cNvPr>
          <p:cNvSpPr/>
          <p:nvPr/>
        </p:nvSpPr>
        <p:spPr>
          <a:xfrm>
            <a:off x="1129573" y="1401580"/>
            <a:ext cx="6884851" cy="4803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</p:spTree>
    <p:extLst>
      <p:ext uri="{BB962C8B-B14F-4D97-AF65-F5344CB8AC3E}">
        <p14:creationId xmlns:p14="http://schemas.microsoft.com/office/powerpoint/2010/main" val="2255047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共源级</a:t>
            </a:r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8CAD6C45-D8AA-65EE-4124-94CB51F2852B}"/>
              </a:ext>
            </a:extLst>
          </p:cNvPr>
          <p:cNvSpPr txBox="1"/>
          <p:nvPr/>
        </p:nvSpPr>
        <p:spPr>
          <a:xfrm>
            <a:off x="193852" y="756720"/>
            <a:ext cx="391414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1.</a:t>
            </a:r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电阻作负载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97197616-2853-FA4C-7576-8D5304F349A9}"/>
              </a:ext>
            </a:extLst>
          </p:cNvPr>
          <p:cNvSpPr/>
          <p:nvPr/>
        </p:nvSpPr>
        <p:spPr>
          <a:xfrm>
            <a:off x="994662" y="1341619"/>
            <a:ext cx="6884851" cy="2555823"/>
          </a:xfrm>
          <a:prstGeom prst="rect">
            <a:avLst/>
          </a:prstGeom>
          <a:blipFill>
            <a:blip r:embed="rId3" cstate="print"/>
            <a:stretch>
              <a:fillRect b="-87942"/>
            </a:stretch>
          </a:blipFill>
        </p:spPr>
        <p:txBody>
          <a:bodyPr wrap="square" lIns="0" tIns="0" rIns="0" bIns="0" rtlCol="0"/>
          <a:lstStyle/>
          <a:p>
            <a:endParaRPr sz="180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D9DF16B-0DC5-7A23-F7C5-093493A8ED85}"/>
                  </a:ext>
                </a:extLst>
              </p:cNvPr>
              <p:cNvSpPr txBox="1"/>
              <p:nvPr/>
            </p:nvSpPr>
            <p:spPr>
              <a:xfrm>
                <a:off x="863520" y="3974509"/>
                <a:ext cx="19285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D9DF16B-0DC5-7A23-F7C5-093493A8E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20" y="3974509"/>
                <a:ext cx="1928541" cy="276999"/>
              </a:xfrm>
              <a:prstGeom prst="rect">
                <a:avLst/>
              </a:prstGeom>
              <a:blipFill>
                <a:blip r:embed="rId4"/>
                <a:stretch>
                  <a:fillRect l="-1582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11">
            <a:extLst>
              <a:ext uri="{FF2B5EF4-FFF2-40B4-BE49-F238E27FC236}">
                <a16:creationId xmlns:a16="http://schemas.microsoft.com/office/drawing/2014/main" id="{94346BCE-2C64-E1C3-A110-6B2DBFCD14CF}"/>
              </a:ext>
            </a:extLst>
          </p:cNvPr>
          <p:cNvSpPr txBox="1"/>
          <p:nvPr/>
        </p:nvSpPr>
        <p:spPr>
          <a:xfrm>
            <a:off x="701239" y="4420909"/>
            <a:ext cx="391414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忽略沟道长度调制效应</a:t>
            </a: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D891C3-3FEE-3DA0-35B3-3BD5BDBBA2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8318"/>
          <a:stretch/>
        </p:blipFill>
        <p:spPr>
          <a:xfrm>
            <a:off x="4137608" y="3897442"/>
            <a:ext cx="2980442" cy="1231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6D7026A-852D-7998-626F-29E8F95EA040}"/>
                  </a:ext>
                </a:extLst>
              </p:cNvPr>
              <p:cNvSpPr txBox="1"/>
              <p:nvPr/>
            </p:nvSpPr>
            <p:spPr>
              <a:xfrm>
                <a:off x="994662" y="5039073"/>
                <a:ext cx="407509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6D7026A-852D-7998-626F-29E8F95EA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62" y="5039073"/>
                <a:ext cx="407509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11">
            <a:extLst>
              <a:ext uri="{FF2B5EF4-FFF2-40B4-BE49-F238E27FC236}">
                <a16:creationId xmlns:a16="http://schemas.microsoft.com/office/drawing/2014/main" id="{04734EF3-BB02-1746-CD5B-FCED608A6680}"/>
              </a:ext>
            </a:extLst>
          </p:cNvPr>
          <p:cNvSpPr txBox="1"/>
          <p:nvPr/>
        </p:nvSpPr>
        <p:spPr>
          <a:xfrm>
            <a:off x="701239" y="5806509"/>
            <a:ext cx="391414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临界点</a:t>
            </a:r>
            <a:r>
              <a:rPr lang="en-US" altLang="zh-CN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A</a:t>
            </a: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D9CBB2D-7BEF-A448-30B9-325944150479}"/>
                  </a:ext>
                </a:extLst>
              </p:cNvPr>
              <p:cNvSpPr txBox="1"/>
              <p:nvPr/>
            </p:nvSpPr>
            <p:spPr>
              <a:xfrm>
                <a:off x="1051964" y="6193963"/>
                <a:ext cx="483036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D9CBB2D-7BEF-A448-30B9-325944150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64" y="6193963"/>
                <a:ext cx="4830360" cy="5186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43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共源级</a:t>
            </a:r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8CAD6C45-D8AA-65EE-4124-94CB51F2852B}"/>
              </a:ext>
            </a:extLst>
          </p:cNvPr>
          <p:cNvSpPr txBox="1"/>
          <p:nvPr/>
        </p:nvSpPr>
        <p:spPr>
          <a:xfrm>
            <a:off x="193852" y="756720"/>
            <a:ext cx="391414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1.</a:t>
            </a:r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电阻作负载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97197616-2853-FA4C-7576-8D5304F349A9}"/>
              </a:ext>
            </a:extLst>
          </p:cNvPr>
          <p:cNvSpPr/>
          <p:nvPr/>
        </p:nvSpPr>
        <p:spPr>
          <a:xfrm>
            <a:off x="994662" y="1341619"/>
            <a:ext cx="6884851" cy="2555823"/>
          </a:xfrm>
          <a:prstGeom prst="rect">
            <a:avLst/>
          </a:prstGeom>
          <a:blipFill>
            <a:blip r:embed="rId3" cstate="print"/>
            <a:stretch>
              <a:fillRect b="-87942"/>
            </a:stretch>
          </a:blipFill>
        </p:spPr>
        <p:txBody>
          <a:bodyPr wrap="square" lIns="0" tIns="0" rIns="0" bIns="0" rtlCol="0"/>
          <a:lstStyle/>
          <a:p>
            <a:endParaRPr sz="1805" dirty="0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94346BCE-2C64-E1C3-A110-6B2DBFCD14CF}"/>
              </a:ext>
            </a:extLst>
          </p:cNvPr>
          <p:cNvSpPr txBox="1"/>
          <p:nvPr/>
        </p:nvSpPr>
        <p:spPr>
          <a:xfrm>
            <a:off x="657855" y="3915564"/>
            <a:ext cx="391414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当</a:t>
            </a: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6D7026A-852D-7998-626F-29E8F95EA040}"/>
                  </a:ext>
                </a:extLst>
              </p:cNvPr>
              <p:cNvSpPr txBox="1"/>
              <p:nvPr/>
            </p:nvSpPr>
            <p:spPr>
              <a:xfrm>
                <a:off x="1586774" y="4735784"/>
                <a:ext cx="529311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[2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6D7026A-852D-7998-626F-29E8F95EA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774" y="4735784"/>
                <a:ext cx="5293116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E3720E-E832-79F5-FA7C-E3C5F81D57C3}"/>
                  </a:ext>
                </a:extLst>
              </p:cNvPr>
              <p:cNvSpPr txBox="1"/>
              <p:nvPr/>
            </p:nvSpPr>
            <p:spPr>
              <a:xfrm>
                <a:off x="1072214" y="5504067"/>
                <a:ext cx="30357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E3720E-E832-79F5-FA7C-E3C5F81D5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14" y="5504067"/>
                <a:ext cx="3035782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9F15CB72-89DA-791E-76F2-D25AFF09689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2358" b="77644"/>
          <a:stretch/>
        </p:blipFill>
        <p:spPr>
          <a:xfrm>
            <a:off x="3252471" y="3897143"/>
            <a:ext cx="5233674" cy="7717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39507F-C9F6-F861-FCA0-B4F6203D0F5F}"/>
                  </a:ext>
                </a:extLst>
              </p:cNvPr>
              <p:cNvSpPr txBox="1"/>
              <p:nvPr/>
            </p:nvSpPr>
            <p:spPr>
              <a:xfrm>
                <a:off x="1354177" y="4077025"/>
                <a:ext cx="18982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39507F-C9F6-F861-FCA0-B4F6203D0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177" y="4077025"/>
                <a:ext cx="1898294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736F4E9-542D-E7AD-C6BA-FA8C8B28724C}"/>
                  </a:ext>
                </a:extLst>
              </p:cNvPr>
              <p:cNvSpPr txBox="1"/>
              <p:nvPr/>
            </p:nvSpPr>
            <p:spPr>
              <a:xfrm>
                <a:off x="1586774" y="6147367"/>
                <a:ext cx="411388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736F4E9-542D-E7AD-C6BA-FA8C8B287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774" y="6147367"/>
                <a:ext cx="4113882" cy="5167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11">
            <a:extLst>
              <a:ext uri="{FF2B5EF4-FFF2-40B4-BE49-F238E27FC236}">
                <a16:creationId xmlns:a16="http://schemas.microsoft.com/office/drawing/2014/main" id="{5636FD9F-84A6-DD27-F3E1-ACB50CA12DB7}"/>
              </a:ext>
            </a:extLst>
          </p:cNvPr>
          <p:cNvSpPr txBox="1"/>
          <p:nvPr/>
        </p:nvSpPr>
        <p:spPr>
          <a:xfrm>
            <a:off x="7233152" y="4810420"/>
            <a:ext cx="151582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三极管区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8712E24A-E531-29BF-E929-073C5CDAE9B2}"/>
              </a:ext>
            </a:extLst>
          </p:cNvPr>
          <p:cNvSpPr txBox="1"/>
          <p:nvPr/>
        </p:nvSpPr>
        <p:spPr>
          <a:xfrm>
            <a:off x="5869308" y="6221073"/>
            <a:ext cx="238223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深三极管区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5274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共源级</a:t>
            </a:r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8CAD6C45-D8AA-65EE-4124-94CB51F2852B}"/>
              </a:ext>
            </a:extLst>
          </p:cNvPr>
          <p:cNvSpPr txBox="1"/>
          <p:nvPr/>
        </p:nvSpPr>
        <p:spPr>
          <a:xfrm>
            <a:off x="193852" y="756720"/>
            <a:ext cx="391414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1.</a:t>
            </a:r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电阻作负载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97197616-2853-FA4C-7576-8D5304F349A9}"/>
              </a:ext>
            </a:extLst>
          </p:cNvPr>
          <p:cNvSpPr/>
          <p:nvPr/>
        </p:nvSpPr>
        <p:spPr>
          <a:xfrm>
            <a:off x="754819" y="1364105"/>
            <a:ext cx="6884851" cy="2270131"/>
          </a:xfrm>
          <a:prstGeom prst="rect">
            <a:avLst/>
          </a:prstGeom>
          <a:blipFill>
            <a:blip r:embed="rId3" cstate="print"/>
            <a:stretch>
              <a:fillRect t="-111594"/>
            </a:stretch>
          </a:blipFill>
        </p:spPr>
        <p:txBody>
          <a:bodyPr wrap="square" lIns="0" tIns="0" rIns="0" bIns="0" rtlCol="0"/>
          <a:lstStyle/>
          <a:p>
            <a:endParaRPr sz="180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F2E8CF0-AFCC-4C8B-DB7C-EDF5CEB42B25}"/>
                  </a:ext>
                </a:extLst>
              </p:cNvPr>
              <p:cNvSpPr txBox="1"/>
              <p:nvPr/>
            </p:nvSpPr>
            <p:spPr>
              <a:xfrm>
                <a:off x="994663" y="3936317"/>
                <a:ext cx="411388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F2E8CF0-AFCC-4C8B-DB7C-EDF5CEB42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63" y="3936317"/>
                <a:ext cx="4113882" cy="516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D7C76B7-29C3-3387-3FF0-DA44D5990A7B}"/>
                  </a:ext>
                </a:extLst>
              </p:cNvPr>
              <p:cNvSpPr txBox="1"/>
              <p:nvPr/>
            </p:nvSpPr>
            <p:spPr>
              <a:xfrm>
                <a:off x="5108545" y="3872289"/>
                <a:ext cx="3796034" cy="7402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fr-FR" altLang="zh-CN" spc="-30" dirty="0">
                              <a:latin typeface="Symbol"/>
                              <a:cs typeface="Symbol"/>
                            </a:rPr>
                            <m:t></m:t>
                          </m:r>
                          <m:r>
                            <m:rPr>
                              <m:nor/>
                            </m:rPr>
                            <a:rPr lang="fr-FR" altLang="zh-CN" sz="1100" spc="-30" dirty="0">
                              <a:latin typeface="Times New Roman"/>
                              <a:cs typeface="Times New Roman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fr-FR" altLang="zh-CN" spc="-30" dirty="0">
                              <a:latin typeface="Times New Roman"/>
                              <a:cs typeface="Times New Roman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fr-FR" altLang="zh-CN" sz="1100" spc="-30" dirty="0">
                              <a:latin typeface="Times New Roman"/>
                              <a:cs typeface="Times New Roman"/>
                            </a:rPr>
                            <m:t>ox</m:t>
                          </m:r>
                          <m:f>
                            <m:fPr>
                              <m:ctrlPr>
                                <a:rPr lang="fr-FR" altLang="zh-CN" i="1" spc="-3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fPr>
                            <m:num>
                              <m:r>
                                <a:rPr lang="en-US" altLang="zh-CN" i="1" spc="-30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 spc="-30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𝐿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fr-FR" altLang="zh-CN" spc="-15" dirty="0">
                              <a:latin typeface="Times New Roman"/>
                              <a:cs typeface="Times New Roman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fr-FR" altLang="zh-CN" spc="-15" dirty="0">
                              <a:latin typeface="Times New Roman"/>
                              <a:cs typeface="Times New Roman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fr-FR" altLang="zh-CN" sz="1050" spc="-15" dirty="0">
                              <a:latin typeface="Times New Roman"/>
                              <a:cs typeface="Times New Roman"/>
                            </a:rPr>
                            <m:t>GS</m:t>
                          </m:r>
                          <m:r>
                            <m:rPr>
                              <m:nor/>
                            </m:rPr>
                            <a:rPr lang="fr-FR" altLang="zh-CN" spc="-15" dirty="0">
                              <a:latin typeface="Times New Roman"/>
                              <a:cs typeface="Times New Roman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altLang="zh-CN" dirty="0">
                              <a:latin typeface="Symbol"/>
                              <a:cs typeface="Symbol"/>
                            </a:rPr>
                            <m:t></m:t>
                          </m:r>
                          <m:r>
                            <m:rPr>
                              <m:nor/>
                            </m:rPr>
                            <a:rPr lang="fr-FR" altLang="zh-CN" dirty="0">
                              <a:latin typeface="Times New Roman"/>
                              <a:cs typeface="Times New Roman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altLang="zh-CN" spc="20" dirty="0">
                              <a:latin typeface="Times New Roman"/>
                              <a:cs typeface="Times New Roman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fr-FR" altLang="zh-CN" sz="1050" spc="20" dirty="0">
                              <a:latin typeface="Times New Roman"/>
                              <a:cs typeface="Times New Roman"/>
                            </a:rPr>
                            <m:t>TH</m:t>
                          </m:r>
                          <m:r>
                            <m:rPr>
                              <m:nor/>
                            </m:rPr>
                            <a:rPr lang="fr-FR" altLang="zh-CN" spc="20" dirty="0">
                              <a:latin typeface="Times New Roman"/>
                              <a:cs typeface="Times New Roman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D7C76B7-29C3-3387-3FF0-DA44D5990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545" y="3872289"/>
                <a:ext cx="3796034" cy="740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C3815B0-20E4-B998-5643-A94B2DBBE48A}"/>
                  </a:ext>
                </a:extLst>
              </p:cNvPr>
              <p:cNvSpPr txBox="1"/>
              <p:nvPr/>
            </p:nvSpPr>
            <p:spPr>
              <a:xfrm>
                <a:off x="994663" y="4977150"/>
                <a:ext cx="2535951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C3815B0-20E4-B998-5643-A94B2DBBE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63" y="4977150"/>
                <a:ext cx="2535951" cy="5672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D7CE6C8-364F-972E-E655-591763091B9F}"/>
                  </a:ext>
                </a:extLst>
              </p:cNvPr>
              <p:cNvSpPr txBox="1"/>
              <p:nvPr/>
            </p:nvSpPr>
            <p:spPr>
              <a:xfrm>
                <a:off x="994663" y="5939019"/>
                <a:ext cx="2087687" cy="56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D7CE6C8-364F-972E-E655-591763091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63" y="5939019"/>
                <a:ext cx="2087687" cy="5653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80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共源级</a:t>
            </a:r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8CAD6C45-D8AA-65EE-4124-94CB51F2852B}"/>
              </a:ext>
            </a:extLst>
          </p:cNvPr>
          <p:cNvSpPr txBox="1"/>
          <p:nvPr/>
        </p:nvSpPr>
        <p:spPr>
          <a:xfrm>
            <a:off x="193852" y="756720"/>
            <a:ext cx="391414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1.</a:t>
            </a:r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电阻作负载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C06BD7D8-85E3-01BF-677C-FC48E813BDA3}"/>
              </a:ext>
            </a:extLst>
          </p:cNvPr>
          <p:cNvSpPr txBox="1"/>
          <p:nvPr/>
        </p:nvSpPr>
        <p:spPr>
          <a:xfrm>
            <a:off x="425853" y="1327562"/>
            <a:ext cx="391414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在饱和区</a:t>
            </a: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05B9148-26E1-9EE4-A1A0-A61B757CD572}"/>
                  </a:ext>
                </a:extLst>
              </p:cNvPr>
              <p:cNvSpPr txBox="1"/>
              <p:nvPr/>
            </p:nvSpPr>
            <p:spPr>
              <a:xfrm>
                <a:off x="691988" y="2679533"/>
                <a:ext cx="4994894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05B9148-26E1-9EE4-A1A0-A61B757CD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88" y="2679533"/>
                <a:ext cx="4994894" cy="5735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11">
            <a:extLst>
              <a:ext uri="{FF2B5EF4-FFF2-40B4-BE49-F238E27FC236}">
                <a16:creationId xmlns:a16="http://schemas.microsoft.com/office/drawing/2014/main" id="{78197F0F-B55D-754C-744A-794EB2B57D81}"/>
              </a:ext>
            </a:extLst>
          </p:cNvPr>
          <p:cNvSpPr txBox="1"/>
          <p:nvPr/>
        </p:nvSpPr>
        <p:spPr>
          <a:xfrm>
            <a:off x="563622" y="3718059"/>
            <a:ext cx="391414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在线性区</a:t>
            </a: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16DE4EB-CEDE-32AB-9306-003B7E7BEAA2}"/>
                  </a:ext>
                </a:extLst>
              </p:cNvPr>
              <p:cNvSpPr txBox="1"/>
              <p:nvPr/>
            </p:nvSpPr>
            <p:spPr>
              <a:xfrm>
                <a:off x="691988" y="4209090"/>
                <a:ext cx="529311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[2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16DE4EB-CEDE-32AB-9306-003B7E7BE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88" y="4209090"/>
                <a:ext cx="5293116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68DDEDA-A606-FB2A-D4EB-FFA8949A2A6C}"/>
                  </a:ext>
                </a:extLst>
              </p:cNvPr>
              <p:cNvSpPr txBox="1"/>
              <p:nvPr/>
            </p:nvSpPr>
            <p:spPr>
              <a:xfrm>
                <a:off x="691988" y="5053326"/>
                <a:ext cx="6653745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68DDEDA-A606-FB2A-D4EB-FFA8949A2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88" y="5053326"/>
                <a:ext cx="6653745" cy="573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633449-D340-D432-BA44-85883CCDB898}"/>
                  </a:ext>
                </a:extLst>
              </p:cNvPr>
              <p:cNvSpPr txBox="1"/>
              <p:nvPr/>
            </p:nvSpPr>
            <p:spPr>
              <a:xfrm>
                <a:off x="708467" y="5739486"/>
                <a:ext cx="5068247" cy="917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𝑜𝑥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𝑜𝑥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𝑇𝐻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0633449-D340-D432-BA44-85883CCDB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67" y="5739486"/>
                <a:ext cx="5068247" cy="9177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FFB7312-5B7D-9489-1FEF-20E49962FD7E}"/>
                  </a:ext>
                </a:extLst>
              </p:cNvPr>
              <p:cNvSpPr txBox="1"/>
              <p:nvPr/>
            </p:nvSpPr>
            <p:spPr>
              <a:xfrm>
                <a:off x="708467" y="1841525"/>
                <a:ext cx="407509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FFB7312-5B7D-9489-1FEF-20E49962F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67" y="1841525"/>
                <a:ext cx="4075090" cy="518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37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共源级</a:t>
            </a:r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8CAD6C45-D8AA-65EE-4124-94CB51F2852B}"/>
              </a:ext>
            </a:extLst>
          </p:cNvPr>
          <p:cNvSpPr txBox="1"/>
          <p:nvPr/>
        </p:nvSpPr>
        <p:spPr>
          <a:xfrm>
            <a:off x="193852" y="756720"/>
            <a:ext cx="391414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1.</a:t>
            </a:r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电阻作负载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9CC63E-A81F-DF39-BDCA-B7DD174E1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49" y="500132"/>
            <a:ext cx="8620756" cy="4908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735E4C3-655D-8842-F75A-CE500C9FD5DB}"/>
                  </a:ext>
                </a:extLst>
              </p:cNvPr>
              <p:cNvSpPr txBox="1"/>
              <p:nvPr/>
            </p:nvSpPr>
            <p:spPr>
              <a:xfrm>
                <a:off x="578108" y="5449256"/>
                <a:ext cx="3789066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735E4C3-655D-8842-F75A-CE500C9FD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08" y="5449256"/>
                <a:ext cx="3789066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4E9CC47-0237-C42B-4389-197EA836FE87}"/>
                  </a:ext>
                </a:extLst>
              </p:cNvPr>
              <p:cNvSpPr txBox="1"/>
              <p:nvPr/>
            </p:nvSpPr>
            <p:spPr>
              <a:xfrm>
                <a:off x="773478" y="6101280"/>
                <a:ext cx="45720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[2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4E9CC47-0237-C42B-4389-197EA836F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78" y="6101280"/>
                <a:ext cx="4572000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6ECDA34-CC15-CB59-521A-D7823AE3B898}"/>
                  </a:ext>
                </a:extLst>
              </p:cNvPr>
              <p:cNvSpPr txBox="1"/>
              <p:nvPr/>
            </p:nvSpPr>
            <p:spPr>
              <a:xfrm>
                <a:off x="5742759" y="6330003"/>
                <a:ext cx="19285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6ECDA34-CC15-CB59-521A-D7823AE3B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759" y="6330003"/>
                <a:ext cx="1928541" cy="276999"/>
              </a:xfrm>
              <a:prstGeom prst="rect">
                <a:avLst/>
              </a:prstGeom>
              <a:blipFill>
                <a:blip r:embed="rId6"/>
                <a:stretch>
                  <a:fillRect l="-1266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9986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>
            <a:extLst>
              <a:ext uri="{FF2B5EF4-FFF2-40B4-BE49-F238E27FC236}">
                <a16:creationId xmlns:a16="http://schemas.microsoft.com/office/drawing/2014/main" id="{97197616-2853-FA4C-7576-8D5304F349A9}"/>
              </a:ext>
            </a:extLst>
          </p:cNvPr>
          <p:cNvSpPr/>
          <p:nvPr/>
        </p:nvSpPr>
        <p:spPr>
          <a:xfrm>
            <a:off x="965050" y="914852"/>
            <a:ext cx="6884851" cy="2555823"/>
          </a:xfrm>
          <a:prstGeom prst="rect">
            <a:avLst/>
          </a:prstGeom>
          <a:blipFill>
            <a:blip r:embed="rId3" cstate="print"/>
            <a:stretch>
              <a:fillRect b="-87942"/>
            </a:stretch>
          </a:blipFill>
        </p:spPr>
        <p:txBody>
          <a:bodyPr wrap="square" lIns="0" tIns="0" rIns="0" bIns="0" rtlCol="0"/>
          <a:lstStyle/>
          <a:p>
            <a:endParaRPr sz="1805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共源级</a:t>
            </a:r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8CAD6C45-D8AA-65EE-4124-94CB51F2852B}"/>
              </a:ext>
            </a:extLst>
          </p:cNvPr>
          <p:cNvSpPr txBox="1"/>
          <p:nvPr/>
        </p:nvSpPr>
        <p:spPr>
          <a:xfrm>
            <a:off x="193852" y="756720"/>
            <a:ext cx="391414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1.</a:t>
            </a:r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电阻作负载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D9DF16B-0DC5-7A23-F7C5-093493A8ED85}"/>
                  </a:ext>
                </a:extLst>
              </p:cNvPr>
              <p:cNvSpPr txBox="1"/>
              <p:nvPr/>
            </p:nvSpPr>
            <p:spPr>
              <a:xfrm>
                <a:off x="607381" y="3880360"/>
                <a:ext cx="19285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D9DF16B-0DC5-7A23-F7C5-093493A8E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1" y="3880360"/>
                <a:ext cx="1928541" cy="276999"/>
              </a:xfrm>
              <a:prstGeom prst="rect">
                <a:avLst/>
              </a:prstGeom>
              <a:blipFill>
                <a:blip r:embed="rId4"/>
                <a:stretch>
                  <a:fillRect l="-1582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11">
            <a:extLst>
              <a:ext uri="{FF2B5EF4-FFF2-40B4-BE49-F238E27FC236}">
                <a16:creationId xmlns:a16="http://schemas.microsoft.com/office/drawing/2014/main" id="{94346BCE-2C64-E1C3-A110-6B2DBFCD14CF}"/>
              </a:ext>
            </a:extLst>
          </p:cNvPr>
          <p:cNvSpPr txBox="1"/>
          <p:nvPr/>
        </p:nvSpPr>
        <p:spPr>
          <a:xfrm>
            <a:off x="369325" y="3363833"/>
            <a:ext cx="391414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考虑沟道长度调制效应</a:t>
            </a: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D891C3-3FEE-3DA0-35B3-3BD5BDBBA2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61"/>
          <a:stretch/>
        </p:blipFill>
        <p:spPr>
          <a:xfrm>
            <a:off x="3683715" y="3386476"/>
            <a:ext cx="3741905" cy="1112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6D7026A-852D-7998-626F-29E8F95EA040}"/>
                  </a:ext>
                </a:extLst>
              </p:cNvPr>
              <p:cNvSpPr txBox="1"/>
              <p:nvPr/>
            </p:nvSpPr>
            <p:spPr>
              <a:xfrm>
                <a:off x="607381" y="4302900"/>
                <a:ext cx="514692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𝑇𝐻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6D7026A-852D-7998-626F-29E8F95EA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1" y="4302900"/>
                <a:ext cx="5146922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3BDAEF4-616C-4FEB-BCFB-2BDF08195FE4}"/>
                  </a:ext>
                </a:extLst>
              </p:cNvPr>
              <p:cNvSpPr txBox="1"/>
              <p:nvPr/>
            </p:nvSpPr>
            <p:spPr>
              <a:xfrm>
                <a:off x="193852" y="4894346"/>
                <a:ext cx="8661217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𝑇𝐻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3BDAEF4-616C-4FEB-BCFB-2BDF08195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52" y="4894346"/>
                <a:ext cx="8661217" cy="5735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F9308B7-2800-2190-649B-5FEE9ACA6ED9}"/>
                  </a:ext>
                </a:extLst>
              </p:cNvPr>
              <p:cNvSpPr txBox="1"/>
              <p:nvPr/>
            </p:nvSpPr>
            <p:spPr>
              <a:xfrm>
                <a:off x="542637" y="5598627"/>
                <a:ext cx="4572000" cy="529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=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F9308B7-2800-2190-649B-5FEE9ACA6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37" y="5598627"/>
                <a:ext cx="4572000" cy="529569"/>
              </a:xfrm>
              <a:prstGeom prst="rect">
                <a:avLst/>
              </a:prstGeom>
              <a:blipFill>
                <a:blip r:embed="rId8"/>
                <a:stretch>
                  <a:fillRect l="-1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241991C-F84C-B559-6227-AD00E30322FD}"/>
                  </a:ext>
                </a:extLst>
              </p:cNvPr>
              <p:cNvSpPr txBox="1"/>
              <p:nvPr/>
            </p:nvSpPr>
            <p:spPr>
              <a:xfrm>
                <a:off x="771754" y="6258922"/>
                <a:ext cx="4572000" cy="5202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241991C-F84C-B559-6227-AD00E3032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54" y="6258922"/>
                <a:ext cx="4572000" cy="5202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bject 11"/>
          <p:cNvSpPr/>
          <p:nvPr/>
        </p:nvSpPr>
        <p:spPr>
          <a:xfrm>
            <a:off x="3468303" y="5410179"/>
            <a:ext cx="4572000" cy="13494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</p:spTree>
    <p:extLst>
      <p:ext uri="{BB962C8B-B14F-4D97-AF65-F5344CB8AC3E}">
        <p14:creationId xmlns:p14="http://schemas.microsoft.com/office/powerpoint/2010/main" val="2997851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例题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0CB2CC-C9E8-27E3-CD72-6FAE19035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5948"/>
            <a:ext cx="8799226" cy="61149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68493A7-2FDB-B435-493F-367C27A71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09" y="2126772"/>
            <a:ext cx="3036290" cy="344609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17013C9-C6EA-EE23-88FB-FA76A1729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253" y="3026549"/>
            <a:ext cx="3310160" cy="80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7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共源级</a:t>
            </a:r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8CAD6C45-D8AA-65EE-4124-94CB51F2852B}"/>
              </a:ext>
            </a:extLst>
          </p:cNvPr>
          <p:cNvSpPr txBox="1"/>
          <p:nvPr/>
        </p:nvSpPr>
        <p:spPr>
          <a:xfrm>
            <a:off x="193851" y="756720"/>
            <a:ext cx="571227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2.</a:t>
            </a:r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二极管连接型器件作负载的共源级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2911" y="4454381"/>
            <a:ext cx="8558173" cy="1021964"/>
          </a:xfrm>
          <a:prstGeom prst="rect">
            <a:avLst/>
          </a:prstGeom>
          <a:ln w="9524">
            <a:solidFill>
              <a:srgbClr val="CC0000"/>
            </a:solidFill>
          </a:ln>
        </p:spPr>
        <p:txBody>
          <a:bodyPr vert="horz" wrap="square" lIns="0" tIns="31202" rIns="0" bIns="0" rtlCol="0">
            <a:spAutoFit/>
          </a:bodyPr>
          <a:lstStyle/>
          <a:p>
            <a:pPr marL="91696" marR="407538">
              <a:spcBef>
                <a:spcPts val="246"/>
              </a:spcBef>
            </a:pPr>
            <a:r>
              <a:rPr sz="3209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MOS</a:t>
            </a:r>
            <a:r>
              <a:rPr sz="3209" spc="-5" dirty="0">
                <a:solidFill>
                  <a:srgbClr val="FF0000"/>
                </a:solidFill>
                <a:latin typeface="SimSun"/>
                <a:cs typeface="SimSun"/>
              </a:rPr>
              <a:t>管二极管连结并导通时</a:t>
            </a:r>
            <a:r>
              <a:rPr sz="3209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,V</a:t>
            </a:r>
            <a:r>
              <a:rPr sz="3159" b="1" spc="-7" baseline="-21164" dirty="0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sz="3209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=V</a:t>
            </a:r>
            <a:r>
              <a:rPr sz="3159" b="1" spc="-7" baseline="-21164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3209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3209" spc="-5" dirty="0">
                <a:solidFill>
                  <a:srgbClr val="FF0000"/>
                </a:solidFill>
                <a:latin typeface="SimSun"/>
                <a:cs typeface="SimSun"/>
              </a:rPr>
              <a:t>显然</a:t>
            </a:r>
            <a:r>
              <a:rPr sz="3209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3209" spc="-5" dirty="0">
                <a:solidFill>
                  <a:srgbClr val="FF0000"/>
                </a:solidFill>
                <a:latin typeface="SimSun"/>
                <a:cs typeface="SimSun"/>
              </a:rPr>
              <a:t>不论  是</a:t>
            </a:r>
            <a:r>
              <a:rPr sz="3209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NMOS</a:t>
            </a:r>
            <a:r>
              <a:rPr sz="3209" spc="-5" dirty="0">
                <a:solidFill>
                  <a:srgbClr val="FF0000"/>
                </a:solidFill>
                <a:latin typeface="SimSun"/>
                <a:cs typeface="SimSun"/>
              </a:rPr>
              <a:t>还是</a:t>
            </a:r>
            <a:r>
              <a:rPr sz="3209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PMOS</a:t>
            </a:r>
            <a:r>
              <a:rPr sz="3209" spc="-5" dirty="0">
                <a:solidFill>
                  <a:srgbClr val="FF0000"/>
                </a:solidFill>
                <a:latin typeface="SimSun"/>
                <a:cs typeface="SimSun"/>
              </a:rPr>
              <a:t>管</a:t>
            </a:r>
            <a:r>
              <a:rPr sz="3209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3209" spc="-5" dirty="0">
                <a:solidFill>
                  <a:srgbClr val="0000FF"/>
                </a:solidFill>
                <a:latin typeface="SimSun"/>
                <a:cs typeface="SimSun"/>
              </a:rPr>
              <a:t>均工作在饱和区</a:t>
            </a:r>
            <a:r>
              <a:rPr sz="3209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!!!</a:t>
            </a:r>
            <a:endParaRPr sz="3209">
              <a:latin typeface="Times New Roman"/>
              <a:cs typeface="Times New Roman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C8D406-DC3A-C270-4ADA-A7F9D6E67A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920" r="34507" b="16034"/>
          <a:stretch/>
        </p:blipFill>
        <p:spPr>
          <a:xfrm>
            <a:off x="3836949" y="2321846"/>
            <a:ext cx="4665043" cy="9367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F27FFFF-1C37-CF43-E06B-378CE9864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" r="59089" b="21997"/>
          <a:stretch/>
        </p:blipFill>
        <p:spPr>
          <a:xfrm>
            <a:off x="449883" y="1478013"/>
            <a:ext cx="2841958" cy="22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38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共源级</a:t>
            </a:r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8CAD6C45-D8AA-65EE-4124-94CB51F2852B}"/>
              </a:ext>
            </a:extLst>
          </p:cNvPr>
          <p:cNvSpPr txBox="1"/>
          <p:nvPr/>
        </p:nvSpPr>
        <p:spPr>
          <a:xfrm>
            <a:off x="193851" y="756720"/>
            <a:ext cx="571227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2.</a:t>
            </a:r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二极管连接型器件作负载的共源级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EFF44A7-9AE8-849F-8370-C90B91411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" r="7631"/>
          <a:stretch/>
        </p:blipFill>
        <p:spPr>
          <a:xfrm>
            <a:off x="559610" y="1608027"/>
            <a:ext cx="8024776" cy="32855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24F3BC8-247B-BCE0-535A-1D3701B96081}"/>
                  </a:ext>
                </a:extLst>
              </p:cNvPr>
              <p:cNvSpPr txBox="1"/>
              <p:nvPr/>
            </p:nvSpPr>
            <p:spPr>
              <a:xfrm>
                <a:off x="1677232" y="5620091"/>
                <a:ext cx="8081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24F3BC8-247B-BCE0-535A-1D3701B96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232" y="5620091"/>
                <a:ext cx="808106" cy="276999"/>
              </a:xfrm>
              <a:prstGeom prst="rect">
                <a:avLst/>
              </a:prstGeom>
              <a:blipFill>
                <a:blip r:embed="rId4"/>
                <a:stretch>
                  <a:fillRect l="-6015" r="-2256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BCEB38E-02C1-340C-E19B-708D8129EB59}"/>
                  </a:ext>
                </a:extLst>
              </p:cNvPr>
              <p:cNvSpPr txBox="1"/>
              <p:nvPr/>
            </p:nvSpPr>
            <p:spPr>
              <a:xfrm>
                <a:off x="3357570" y="5475916"/>
                <a:ext cx="1648785" cy="56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BCEB38E-02C1-340C-E19B-708D8129E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570" y="5475916"/>
                <a:ext cx="1648785" cy="565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1D6E0C3-18D6-EB14-9791-1F2ADCBADC08}"/>
                  </a:ext>
                </a:extLst>
              </p:cNvPr>
              <p:cNvSpPr txBox="1"/>
              <p:nvPr/>
            </p:nvSpPr>
            <p:spPr>
              <a:xfrm>
                <a:off x="5748421" y="5560517"/>
                <a:ext cx="1355306" cy="569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||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1D6E0C3-18D6-EB14-9791-1F2ADCBAD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421" y="5560517"/>
                <a:ext cx="1355306" cy="5690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05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77978" y="727691"/>
            <a:ext cx="7644860" cy="4772978"/>
          </a:xfrm>
          <a:prstGeom prst="rect">
            <a:avLst/>
          </a:prstGeom>
          <a:blipFill dpi="0" rotWithShape="1">
            <a:blip r:embed="rId4">
              <a:alphaModFix amt="3000"/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矩形 1"/>
          <p:cNvSpPr/>
          <p:nvPr/>
        </p:nvSpPr>
        <p:spPr>
          <a:xfrm rot="16200000">
            <a:off x="4371974" y="2093288"/>
            <a:ext cx="40005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/>
          <p:cNvSpPr/>
          <p:nvPr/>
        </p:nvSpPr>
        <p:spPr>
          <a:xfrm rot="16200000">
            <a:off x="4371974" y="-4371974"/>
            <a:ext cx="40005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61B1CA-9DF4-0CAB-4EDB-37A0A85CAFC7}"/>
              </a:ext>
            </a:extLst>
          </p:cNvPr>
          <p:cNvSpPr txBox="1"/>
          <p:nvPr/>
        </p:nvSpPr>
        <p:spPr>
          <a:xfrm>
            <a:off x="487376" y="727691"/>
            <a:ext cx="802020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总课时：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32         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周学时：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4         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学分：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</a:p>
          <a:p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参考书目：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[1]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（美）拉扎维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Razavi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B.)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著，陈贵灿等译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模拟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CMOS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集成电路设计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西安：西安交通大学出版社，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2002.</a:t>
            </a:r>
          </a:p>
          <a:p>
            <a:pPr>
              <a:lnSpc>
                <a:spcPct val="150000"/>
              </a:lnSpc>
            </a:pPr>
            <a:r>
              <a:rPr lang="fr-FR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[2] Philips E. ALLEN</a:t>
            </a:r>
            <a:r>
              <a:rPr lang="zh-CN" altLang="fr-FR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fr-FR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CMOS Analog Integrated Circuits (Second Edition).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北京：电子工业出版社，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2002.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[3] </a:t>
            </a:r>
            <a:r>
              <a:rPr lang="fr-FR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PAUL R. Gray</a:t>
            </a:r>
            <a:r>
              <a:rPr lang="zh-CN" altLang="fr-FR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fr-FR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et.al. Analysis and Design of Analog Integrated Circuits (Fifth Edition). Wiley, 2009.</a:t>
            </a:r>
          </a:p>
          <a:p>
            <a:pPr>
              <a:lnSpc>
                <a:spcPct val="150000"/>
              </a:lnSpc>
            </a:pPr>
            <a:r>
              <a:rPr lang="fr-FR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[4] R. Jacob Baker. Circuit Design, Layout, and Simulation (Third Edition). Wiley, 2010.</a:t>
            </a:r>
          </a:p>
          <a:p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考核方式：平时成绩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40%+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期末成绩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60%</a:t>
            </a:r>
          </a:p>
          <a:p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0375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共源级</a:t>
            </a:r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8CAD6C45-D8AA-65EE-4124-94CB51F2852B}"/>
              </a:ext>
            </a:extLst>
          </p:cNvPr>
          <p:cNvSpPr txBox="1"/>
          <p:nvPr/>
        </p:nvSpPr>
        <p:spPr>
          <a:xfrm>
            <a:off x="193851" y="756720"/>
            <a:ext cx="571227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2.</a:t>
            </a:r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二极管连接型器件作负载的共源级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522290" y="6165259"/>
            <a:ext cx="8099699" cy="28655"/>
          </a:xfrm>
          <a:custGeom>
            <a:avLst/>
            <a:gdLst/>
            <a:ahLst/>
            <a:cxnLst/>
            <a:rect l="l" t="t" r="r" b="b"/>
            <a:pathLst>
              <a:path w="8077200" h="28575">
                <a:moveTo>
                  <a:pt x="0" y="0"/>
                </a:moveTo>
                <a:lnTo>
                  <a:pt x="0" y="28575"/>
                </a:lnTo>
                <a:lnTo>
                  <a:pt x="8077187" y="28575"/>
                </a:lnTo>
                <a:lnTo>
                  <a:pt x="8077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4" name="object 4"/>
          <p:cNvSpPr/>
          <p:nvPr/>
        </p:nvSpPr>
        <p:spPr>
          <a:xfrm>
            <a:off x="1394912" y="1118803"/>
            <a:ext cx="6571453" cy="2672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6" name="object 6"/>
          <p:cNvSpPr/>
          <p:nvPr/>
        </p:nvSpPr>
        <p:spPr>
          <a:xfrm>
            <a:off x="1821298" y="3505157"/>
            <a:ext cx="2534977" cy="305649"/>
          </a:xfrm>
          <a:custGeom>
            <a:avLst/>
            <a:gdLst/>
            <a:ahLst/>
            <a:cxnLst/>
            <a:rect l="l" t="t" r="r" b="b"/>
            <a:pathLst>
              <a:path w="2527935" h="304800">
                <a:moveTo>
                  <a:pt x="0" y="0"/>
                </a:moveTo>
                <a:lnTo>
                  <a:pt x="0" y="304800"/>
                </a:lnTo>
                <a:lnTo>
                  <a:pt x="2527553" y="304800"/>
                </a:lnTo>
                <a:lnTo>
                  <a:pt x="252755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7" name="object 7"/>
          <p:cNvSpPr/>
          <p:nvPr/>
        </p:nvSpPr>
        <p:spPr>
          <a:xfrm>
            <a:off x="1821298" y="3505157"/>
            <a:ext cx="4279086" cy="305649"/>
          </a:xfrm>
          <a:custGeom>
            <a:avLst/>
            <a:gdLst/>
            <a:ahLst/>
            <a:cxnLst/>
            <a:rect l="l" t="t" r="r" b="b"/>
            <a:pathLst>
              <a:path w="4267200" h="304800">
                <a:moveTo>
                  <a:pt x="0" y="0"/>
                </a:moveTo>
                <a:lnTo>
                  <a:pt x="0" y="304800"/>
                </a:lnTo>
                <a:lnTo>
                  <a:pt x="4267200" y="304800"/>
                </a:lnTo>
                <a:lnTo>
                  <a:pt x="4267200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8" name="object 8"/>
          <p:cNvSpPr/>
          <p:nvPr/>
        </p:nvSpPr>
        <p:spPr>
          <a:xfrm>
            <a:off x="4356275" y="3209273"/>
            <a:ext cx="4116710" cy="1288820"/>
          </a:xfrm>
          <a:custGeom>
            <a:avLst/>
            <a:gdLst/>
            <a:ahLst/>
            <a:cxnLst/>
            <a:rect l="l" t="t" r="r" b="b"/>
            <a:pathLst>
              <a:path w="4105275" h="1285239">
                <a:moveTo>
                  <a:pt x="0" y="0"/>
                </a:moveTo>
                <a:lnTo>
                  <a:pt x="0" y="1284732"/>
                </a:lnTo>
                <a:lnTo>
                  <a:pt x="4104893" y="1284732"/>
                </a:lnTo>
                <a:lnTo>
                  <a:pt x="410489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9" name="object 9"/>
          <p:cNvSpPr/>
          <p:nvPr/>
        </p:nvSpPr>
        <p:spPr>
          <a:xfrm>
            <a:off x="7050971" y="3948324"/>
            <a:ext cx="459747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57967" y="0"/>
                </a:lnTo>
              </a:path>
            </a:pathLst>
          </a:custGeom>
          <a:ln w="207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10" name="object 10"/>
          <p:cNvSpPr txBox="1"/>
          <p:nvPr/>
        </p:nvSpPr>
        <p:spPr>
          <a:xfrm>
            <a:off x="7067244" y="3965897"/>
            <a:ext cx="420903" cy="591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>
              <a:lnSpc>
                <a:spcPts val="4563"/>
              </a:lnSpc>
            </a:pPr>
            <a:r>
              <a:rPr sz="3911" spc="5" dirty="0">
                <a:latin typeface="NSimSun"/>
                <a:cs typeface="NSimSun"/>
              </a:rPr>
              <a:t>r</a:t>
            </a:r>
            <a:r>
              <a:rPr sz="2256" spc="15" dirty="0">
                <a:latin typeface="NSimSun"/>
                <a:cs typeface="NSimSun"/>
              </a:rPr>
              <a:t>o</a:t>
            </a:r>
            <a:endParaRPr sz="2256">
              <a:latin typeface="NSimSun"/>
              <a:cs typeface="NSimSun"/>
            </a:endParaRPr>
          </a:p>
        </p:txBody>
      </p:sp>
      <p:sp>
        <p:nvSpPr>
          <p:cNvPr id="5" name="object 11"/>
          <p:cNvSpPr txBox="1"/>
          <p:nvPr/>
        </p:nvSpPr>
        <p:spPr>
          <a:xfrm>
            <a:off x="7071086" y="3262135"/>
            <a:ext cx="420903" cy="591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>
              <a:lnSpc>
                <a:spcPts val="4563"/>
              </a:lnSpc>
            </a:pPr>
            <a:r>
              <a:rPr sz="3911" spc="5" dirty="0">
                <a:latin typeface="NSimSun"/>
                <a:cs typeface="NSimSun"/>
              </a:rPr>
              <a:t>V</a:t>
            </a:r>
            <a:r>
              <a:rPr sz="2256" spc="15" dirty="0">
                <a:latin typeface="NSimSun"/>
                <a:cs typeface="NSimSun"/>
              </a:rPr>
              <a:t>x</a:t>
            </a:r>
            <a:endParaRPr sz="2256">
              <a:latin typeface="NSimSun"/>
              <a:cs typeface="NSimSun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4317911" y="3576166"/>
            <a:ext cx="4068953" cy="599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>
              <a:tabLst>
                <a:tab pos="3320160" algn="l"/>
              </a:tabLst>
            </a:pPr>
            <a:r>
              <a:rPr sz="3911" spc="10" dirty="0">
                <a:latin typeface="NSimSun"/>
                <a:cs typeface="NSimSun"/>
              </a:rPr>
              <a:t>(g</a:t>
            </a:r>
            <a:r>
              <a:rPr sz="2256" spc="10" dirty="0">
                <a:latin typeface="NSimSun"/>
                <a:cs typeface="NSimSun"/>
              </a:rPr>
              <a:t>m</a:t>
            </a:r>
            <a:r>
              <a:rPr sz="2256" spc="-807" dirty="0">
                <a:latin typeface="NSimSun"/>
                <a:cs typeface="NSimSun"/>
              </a:rPr>
              <a:t> </a:t>
            </a:r>
            <a:r>
              <a:rPr sz="3911" spc="5" dirty="0">
                <a:latin typeface="Symbol"/>
                <a:cs typeface="Symbol"/>
              </a:rPr>
              <a:t></a:t>
            </a:r>
            <a:r>
              <a:rPr sz="3911" spc="5" dirty="0">
                <a:latin typeface="Times New Roman"/>
                <a:cs typeface="Times New Roman"/>
              </a:rPr>
              <a:t> </a:t>
            </a:r>
            <a:r>
              <a:rPr sz="3911" spc="10" dirty="0">
                <a:latin typeface="NSimSun"/>
                <a:cs typeface="NSimSun"/>
              </a:rPr>
              <a:t>g</a:t>
            </a:r>
            <a:r>
              <a:rPr sz="2256" spc="10" dirty="0">
                <a:latin typeface="NSimSun"/>
                <a:cs typeface="NSimSun"/>
              </a:rPr>
              <a:t>mb</a:t>
            </a:r>
            <a:r>
              <a:rPr sz="3911" spc="10" dirty="0">
                <a:latin typeface="NSimSun"/>
                <a:cs typeface="NSimSun"/>
              </a:rPr>
              <a:t>)V</a:t>
            </a:r>
            <a:r>
              <a:rPr sz="2256" spc="10" dirty="0">
                <a:latin typeface="NSimSun"/>
                <a:cs typeface="NSimSun"/>
              </a:rPr>
              <a:t>x</a:t>
            </a:r>
            <a:r>
              <a:rPr sz="2256" spc="-426" dirty="0">
                <a:latin typeface="NSimSun"/>
                <a:cs typeface="NSimSun"/>
              </a:rPr>
              <a:t> </a:t>
            </a:r>
            <a:r>
              <a:rPr sz="3911" spc="5" dirty="0">
                <a:latin typeface="Symbol"/>
                <a:cs typeface="Symbol"/>
              </a:rPr>
              <a:t></a:t>
            </a:r>
            <a:r>
              <a:rPr sz="3911" spc="5" dirty="0">
                <a:latin typeface="Times New Roman"/>
                <a:cs typeface="Times New Roman"/>
              </a:rPr>
              <a:t>	</a:t>
            </a:r>
            <a:r>
              <a:rPr sz="3911" spc="5" dirty="0">
                <a:latin typeface="Symbol"/>
                <a:cs typeface="Symbol"/>
              </a:rPr>
              <a:t></a:t>
            </a:r>
            <a:r>
              <a:rPr sz="3911" spc="-547" dirty="0">
                <a:latin typeface="Times New Roman"/>
                <a:cs typeface="Times New Roman"/>
              </a:rPr>
              <a:t> </a:t>
            </a:r>
            <a:r>
              <a:rPr sz="3911" spc="10" dirty="0">
                <a:latin typeface="NSimSun"/>
                <a:cs typeface="NSimSun"/>
              </a:rPr>
              <a:t>I</a:t>
            </a:r>
            <a:r>
              <a:rPr sz="2256" spc="10" dirty="0">
                <a:latin typeface="NSimSun"/>
                <a:cs typeface="NSimSun"/>
              </a:rPr>
              <a:t>x</a:t>
            </a:r>
            <a:endParaRPr sz="2256" dirty="0">
              <a:latin typeface="NSimSun"/>
              <a:cs typeface="NSimSun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175626" y="3608304"/>
            <a:ext cx="3777313" cy="3782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sz="2407" spc="-5" dirty="0">
                <a:solidFill>
                  <a:srgbClr val="0000CC"/>
                </a:solidFill>
                <a:latin typeface="SimSun"/>
                <a:cs typeface="SimSun"/>
              </a:rPr>
              <a:t>二极管连接的</a:t>
            </a:r>
            <a:r>
              <a:rPr sz="2407" b="1" spc="-5" dirty="0">
                <a:solidFill>
                  <a:srgbClr val="0000CC"/>
                </a:solidFill>
                <a:latin typeface="Times New Roman"/>
                <a:cs typeface="Times New Roman"/>
              </a:rPr>
              <a:t>MOS</a:t>
            </a:r>
            <a:r>
              <a:rPr sz="2407" spc="-5" dirty="0">
                <a:solidFill>
                  <a:srgbClr val="0000CC"/>
                </a:solidFill>
                <a:latin typeface="SimSun"/>
                <a:cs typeface="SimSun"/>
              </a:rPr>
              <a:t>管从源极</a:t>
            </a:r>
            <a:endParaRPr sz="2407">
              <a:latin typeface="SimSun"/>
              <a:cs typeface="SimSun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175626" y="3994950"/>
            <a:ext cx="3693259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>
              <a:lnSpc>
                <a:spcPts val="2843"/>
              </a:lnSpc>
            </a:pPr>
            <a:r>
              <a:rPr sz="2407" dirty="0">
                <a:solidFill>
                  <a:srgbClr val="0000CC"/>
                </a:solidFill>
                <a:latin typeface="SimSun"/>
                <a:cs typeface="SimSun"/>
              </a:rPr>
              <a:t>看进去的小信号等效电阻：</a:t>
            </a:r>
            <a:endParaRPr sz="2407">
              <a:latin typeface="SimSun"/>
              <a:cs typeface="SimSun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6997516" y="4726950"/>
            <a:ext cx="560357" cy="1350301"/>
          </a:xfrm>
          <a:custGeom>
            <a:avLst/>
            <a:gdLst/>
            <a:ahLst/>
            <a:cxnLst/>
            <a:rect l="l" t="t" r="r" b="b"/>
            <a:pathLst>
              <a:path w="558800" h="1440179">
                <a:moveTo>
                  <a:pt x="0" y="0"/>
                </a:moveTo>
                <a:lnTo>
                  <a:pt x="0" y="1440177"/>
                </a:lnTo>
                <a:lnTo>
                  <a:pt x="558544" y="1440177"/>
                </a:lnTo>
                <a:lnTo>
                  <a:pt x="55854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17" name="object 16"/>
          <p:cNvSpPr txBox="1"/>
          <p:nvPr/>
        </p:nvSpPr>
        <p:spPr>
          <a:xfrm>
            <a:off x="7120564" y="4819264"/>
            <a:ext cx="259238" cy="1230237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36">
              <a:lnSpc>
                <a:spcPct val="60000"/>
              </a:lnSpc>
            </a:pPr>
            <a:r>
              <a:rPr sz="2407" spc="-50" dirty="0">
                <a:solidFill>
                  <a:srgbClr val="0000FF"/>
                </a:solidFill>
                <a:latin typeface="SimSun"/>
                <a:cs typeface="SimSun"/>
              </a:rPr>
              <a:t>常用公</a:t>
            </a:r>
            <a:r>
              <a:rPr sz="2407" dirty="0">
                <a:solidFill>
                  <a:srgbClr val="0000FF"/>
                </a:solidFill>
                <a:latin typeface="SimSun"/>
                <a:cs typeface="SimSun"/>
              </a:rPr>
              <a:t>式</a:t>
            </a:r>
            <a:endParaRPr sz="2407">
              <a:latin typeface="SimSun"/>
              <a:cs typeface="SimSun"/>
            </a:endParaRPr>
          </a:p>
        </p:txBody>
      </p:sp>
      <p:sp>
        <p:nvSpPr>
          <p:cNvPr id="18" name="object 17"/>
          <p:cNvSpPr/>
          <p:nvPr/>
        </p:nvSpPr>
        <p:spPr>
          <a:xfrm>
            <a:off x="1762452" y="5430685"/>
            <a:ext cx="441281" cy="0"/>
          </a:xfrm>
          <a:custGeom>
            <a:avLst/>
            <a:gdLst/>
            <a:ahLst/>
            <a:cxnLst/>
            <a:rect l="l" t="t" r="r" b="b"/>
            <a:pathLst>
              <a:path w="440055">
                <a:moveTo>
                  <a:pt x="0" y="0"/>
                </a:moveTo>
                <a:lnTo>
                  <a:pt x="439668" y="0"/>
                </a:lnTo>
              </a:path>
            </a:pathLst>
          </a:custGeom>
          <a:ln w="17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19" name="object 18"/>
          <p:cNvSpPr/>
          <p:nvPr/>
        </p:nvSpPr>
        <p:spPr>
          <a:xfrm>
            <a:off x="2698499" y="5430685"/>
            <a:ext cx="1363959" cy="0"/>
          </a:xfrm>
          <a:custGeom>
            <a:avLst/>
            <a:gdLst/>
            <a:ahLst/>
            <a:cxnLst/>
            <a:rect l="l" t="t" r="r" b="b"/>
            <a:pathLst>
              <a:path w="1360170">
                <a:moveTo>
                  <a:pt x="0" y="0"/>
                </a:moveTo>
                <a:lnTo>
                  <a:pt x="1360165" y="0"/>
                </a:lnTo>
              </a:path>
            </a:pathLst>
          </a:custGeom>
          <a:ln w="17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20" name="object 19"/>
          <p:cNvSpPr/>
          <p:nvPr/>
        </p:nvSpPr>
        <p:spPr>
          <a:xfrm>
            <a:off x="5437112" y="5430685"/>
            <a:ext cx="1363959" cy="0"/>
          </a:xfrm>
          <a:custGeom>
            <a:avLst/>
            <a:gdLst/>
            <a:ahLst/>
            <a:cxnLst/>
            <a:rect l="l" t="t" r="r" b="b"/>
            <a:pathLst>
              <a:path w="1360170">
                <a:moveTo>
                  <a:pt x="0" y="0"/>
                </a:moveTo>
                <a:lnTo>
                  <a:pt x="1360165" y="0"/>
                </a:lnTo>
              </a:path>
            </a:pathLst>
          </a:custGeom>
          <a:ln w="17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21" name="object 20"/>
          <p:cNvSpPr txBox="1"/>
          <p:nvPr/>
        </p:nvSpPr>
        <p:spPr>
          <a:xfrm>
            <a:off x="5982097" y="4857840"/>
            <a:ext cx="234968" cy="48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>
              <a:lnSpc>
                <a:spcPts val="3821"/>
              </a:lnSpc>
            </a:pPr>
            <a:r>
              <a:rPr sz="3259" spc="15" dirty="0">
                <a:latin typeface="NSimSun"/>
                <a:cs typeface="NSimSun"/>
              </a:rPr>
              <a:t>1</a:t>
            </a:r>
            <a:endParaRPr sz="3259">
              <a:latin typeface="NSimSun"/>
              <a:cs typeface="NSimSun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1780958" y="4857795"/>
            <a:ext cx="1696989" cy="48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>
              <a:lnSpc>
                <a:spcPts val="3821"/>
              </a:lnSpc>
              <a:tabLst>
                <a:tab pos="1474141" algn="l"/>
              </a:tabLst>
            </a:pPr>
            <a:r>
              <a:rPr sz="3259" spc="251" dirty="0">
                <a:latin typeface="NSimSun"/>
                <a:cs typeface="NSimSun"/>
              </a:rPr>
              <a:t>V</a:t>
            </a:r>
            <a:r>
              <a:rPr sz="1905" spc="5" dirty="0">
                <a:latin typeface="NSimSun"/>
                <a:cs typeface="NSimSun"/>
              </a:rPr>
              <a:t>x</a:t>
            </a:r>
            <a:r>
              <a:rPr sz="3259" spc="5" dirty="0">
                <a:latin typeface="Times New Roman"/>
                <a:cs typeface="Times New Roman"/>
              </a:rPr>
              <a:t> </a:t>
            </a:r>
            <a:r>
              <a:rPr sz="3259" dirty="0">
                <a:latin typeface="Times New Roman"/>
                <a:cs typeface="Times New Roman"/>
              </a:rPr>
              <a:t>	</a:t>
            </a:r>
            <a:r>
              <a:rPr sz="3259" spc="15" dirty="0">
                <a:latin typeface="NSimSun"/>
                <a:cs typeface="NSimSun"/>
              </a:rPr>
              <a:t>1</a:t>
            </a:r>
            <a:endParaRPr sz="3259">
              <a:latin typeface="NSimSun"/>
              <a:cs typeface="NSimSun"/>
            </a:endParaRPr>
          </a:p>
        </p:txBody>
      </p:sp>
      <p:sp>
        <p:nvSpPr>
          <p:cNvPr id="23" name="object 22"/>
          <p:cNvSpPr txBox="1"/>
          <p:nvPr/>
        </p:nvSpPr>
        <p:spPr>
          <a:xfrm>
            <a:off x="5441123" y="5448511"/>
            <a:ext cx="1311107" cy="50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sz="3259" spc="130" dirty="0">
                <a:latin typeface="NSimSun"/>
                <a:cs typeface="NSimSun"/>
              </a:rPr>
              <a:t>g</a:t>
            </a:r>
            <a:r>
              <a:rPr sz="1905" spc="130" dirty="0">
                <a:latin typeface="NSimSun"/>
                <a:cs typeface="NSimSun"/>
              </a:rPr>
              <a:t>m </a:t>
            </a:r>
            <a:r>
              <a:rPr sz="3259" spc="15" dirty="0">
                <a:latin typeface="Symbol"/>
                <a:cs typeface="Symbol"/>
              </a:rPr>
              <a:t></a:t>
            </a:r>
            <a:r>
              <a:rPr sz="3259" spc="-336" dirty="0">
                <a:latin typeface="Times New Roman"/>
                <a:cs typeface="Times New Roman"/>
              </a:rPr>
              <a:t> </a:t>
            </a:r>
            <a:r>
              <a:rPr sz="3259" spc="90" dirty="0">
                <a:latin typeface="NSimSun"/>
                <a:cs typeface="NSimSun"/>
              </a:rPr>
              <a:t>g</a:t>
            </a:r>
            <a:r>
              <a:rPr sz="1905" spc="90" dirty="0">
                <a:latin typeface="NSimSun"/>
                <a:cs typeface="NSimSun"/>
              </a:rPr>
              <a:t>mb</a:t>
            </a:r>
            <a:endParaRPr sz="1905">
              <a:latin typeface="NSimSun"/>
              <a:cs typeface="NSimSun"/>
            </a:endParaRPr>
          </a:p>
        </p:txBody>
      </p:sp>
      <p:sp>
        <p:nvSpPr>
          <p:cNvPr id="24" name="object 23"/>
          <p:cNvSpPr txBox="1"/>
          <p:nvPr/>
        </p:nvSpPr>
        <p:spPr>
          <a:xfrm>
            <a:off x="4071065" y="5121442"/>
            <a:ext cx="1236605" cy="50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sz="3259" spc="15" dirty="0">
                <a:latin typeface="NSimSun"/>
                <a:cs typeface="NSimSun"/>
              </a:rPr>
              <a:t>||</a:t>
            </a:r>
            <a:r>
              <a:rPr sz="3259" spc="-1223" dirty="0">
                <a:latin typeface="NSimSun"/>
                <a:cs typeface="NSimSun"/>
              </a:rPr>
              <a:t> </a:t>
            </a:r>
            <a:r>
              <a:rPr sz="3259" spc="130" dirty="0">
                <a:latin typeface="NSimSun"/>
                <a:cs typeface="NSimSun"/>
              </a:rPr>
              <a:t>r</a:t>
            </a:r>
            <a:r>
              <a:rPr sz="1905" spc="130" dirty="0">
                <a:latin typeface="NSimSun"/>
                <a:cs typeface="NSimSun"/>
              </a:rPr>
              <a:t>o </a:t>
            </a:r>
            <a:r>
              <a:rPr sz="3259" spc="15" dirty="0">
                <a:latin typeface="Symbol"/>
                <a:cs typeface="Symbol"/>
              </a:rPr>
              <a:t></a:t>
            </a:r>
            <a:endParaRPr sz="3259">
              <a:latin typeface="Symbol"/>
              <a:cs typeface="Symbol"/>
            </a:endParaRPr>
          </a:p>
        </p:txBody>
      </p:sp>
      <p:sp>
        <p:nvSpPr>
          <p:cNvPr id="25" name="object 24"/>
          <p:cNvSpPr txBox="1"/>
          <p:nvPr/>
        </p:nvSpPr>
        <p:spPr>
          <a:xfrm>
            <a:off x="1762636" y="5448466"/>
            <a:ext cx="2250978" cy="50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>
              <a:tabLst>
                <a:tab pos="951983" algn="l"/>
              </a:tabLst>
            </a:pPr>
            <a:r>
              <a:rPr sz="3259" spc="130" dirty="0">
                <a:latin typeface="NSimSun"/>
                <a:cs typeface="NSimSun"/>
              </a:rPr>
              <a:t>I</a:t>
            </a:r>
            <a:r>
              <a:rPr sz="1905" spc="130" dirty="0">
                <a:latin typeface="NSimSun"/>
                <a:cs typeface="NSimSun"/>
              </a:rPr>
              <a:t>x	</a:t>
            </a:r>
            <a:r>
              <a:rPr sz="3259" spc="130" dirty="0">
                <a:latin typeface="NSimSun"/>
                <a:cs typeface="NSimSun"/>
              </a:rPr>
              <a:t>g</a:t>
            </a:r>
            <a:r>
              <a:rPr sz="1905" spc="130" dirty="0">
                <a:latin typeface="NSimSun"/>
                <a:cs typeface="NSimSun"/>
              </a:rPr>
              <a:t>m </a:t>
            </a:r>
            <a:r>
              <a:rPr sz="3259" spc="15" dirty="0">
                <a:latin typeface="Symbol"/>
                <a:cs typeface="Symbol"/>
              </a:rPr>
              <a:t></a:t>
            </a:r>
            <a:r>
              <a:rPr sz="3259" spc="-336" dirty="0">
                <a:latin typeface="Times New Roman"/>
                <a:cs typeface="Times New Roman"/>
              </a:rPr>
              <a:t> </a:t>
            </a:r>
            <a:r>
              <a:rPr sz="3259" spc="90" dirty="0">
                <a:latin typeface="NSimSun"/>
                <a:cs typeface="NSimSun"/>
              </a:rPr>
              <a:t>g</a:t>
            </a:r>
            <a:r>
              <a:rPr sz="1905" spc="90" dirty="0">
                <a:latin typeface="NSimSun"/>
                <a:cs typeface="NSimSun"/>
              </a:rPr>
              <a:t>mb</a:t>
            </a:r>
            <a:endParaRPr sz="1905">
              <a:latin typeface="NSimSun"/>
              <a:cs typeface="NSimSun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2314316" y="5121442"/>
            <a:ext cx="255344" cy="50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sz="3259" spc="15" dirty="0">
                <a:latin typeface="Symbol"/>
                <a:cs typeface="Symbol"/>
              </a:rPr>
              <a:t></a:t>
            </a:r>
            <a:endParaRPr sz="3259">
              <a:latin typeface="Symbol"/>
              <a:cs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441396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共源级</a:t>
            </a:r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8CAD6C45-D8AA-65EE-4124-94CB51F2852B}"/>
              </a:ext>
            </a:extLst>
          </p:cNvPr>
          <p:cNvSpPr txBox="1"/>
          <p:nvPr/>
        </p:nvSpPr>
        <p:spPr>
          <a:xfrm>
            <a:off x="193851" y="756720"/>
            <a:ext cx="571227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2.</a:t>
            </a:r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二极管连接型器件作负载的共源级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68F0513-09B1-15AE-F653-EAF6578FF5DC}"/>
              </a:ext>
            </a:extLst>
          </p:cNvPr>
          <p:cNvSpPr/>
          <p:nvPr/>
        </p:nvSpPr>
        <p:spPr>
          <a:xfrm>
            <a:off x="980758" y="1136377"/>
            <a:ext cx="1797215" cy="2292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8D264A93-2ED6-65EE-E5DC-59E9EFDD1959}"/>
              </a:ext>
            </a:extLst>
          </p:cNvPr>
          <p:cNvSpPr/>
          <p:nvPr/>
        </p:nvSpPr>
        <p:spPr>
          <a:xfrm>
            <a:off x="936457" y="3428750"/>
            <a:ext cx="1878232" cy="23687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7EAA75ED-1991-7141-1EE3-7A717DFCBD9F}"/>
              </a:ext>
            </a:extLst>
          </p:cNvPr>
          <p:cNvSpPr txBox="1"/>
          <p:nvPr/>
        </p:nvSpPr>
        <p:spPr>
          <a:xfrm>
            <a:off x="2894415" y="5030101"/>
            <a:ext cx="5730282" cy="8230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 marR="5094">
              <a:lnSpc>
                <a:spcPts val="3199"/>
              </a:lnSpc>
            </a:pPr>
            <a:r>
              <a:rPr sz="2808" spc="-5" dirty="0">
                <a:solidFill>
                  <a:srgbClr val="0000FF"/>
                </a:solidFill>
                <a:latin typeface="SimSun"/>
                <a:cs typeface="SimSun"/>
              </a:rPr>
              <a:t>增益与偏置电流无关，即输入与输出  呈线性</a:t>
            </a:r>
            <a:r>
              <a:rPr sz="2808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sz="2808" spc="-5" dirty="0">
                <a:solidFill>
                  <a:srgbClr val="0000FF"/>
                </a:solidFill>
                <a:latin typeface="SimSun"/>
                <a:cs typeface="SimSun"/>
              </a:rPr>
              <a:t>大信号时也如此！</a:t>
            </a:r>
            <a:r>
              <a:rPr sz="2808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endParaRPr sz="2808">
              <a:latin typeface="Times New Roman"/>
              <a:cs typeface="Times New Roman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EF4B20AF-0669-3A56-A932-197DA3418FCE}"/>
              </a:ext>
            </a:extLst>
          </p:cNvPr>
          <p:cNvSpPr/>
          <p:nvPr/>
        </p:nvSpPr>
        <p:spPr>
          <a:xfrm>
            <a:off x="2279805" y="1963162"/>
            <a:ext cx="2452197" cy="948786"/>
          </a:xfrm>
          <a:custGeom>
            <a:avLst/>
            <a:gdLst/>
            <a:ahLst/>
            <a:cxnLst/>
            <a:rect l="l" t="t" r="r" b="b"/>
            <a:pathLst>
              <a:path w="2445385" h="946150">
                <a:moveTo>
                  <a:pt x="127255" y="0"/>
                </a:moveTo>
                <a:lnTo>
                  <a:pt x="0" y="13715"/>
                </a:lnTo>
                <a:lnTo>
                  <a:pt x="82296" y="102509"/>
                </a:lnTo>
                <a:lnTo>
                  <a:pt x="82296" y="64769"/>
                </a:lnTo>
                <a:lnTo>
                  <a:pt x="96012" y="28955"/>
                </a:lnTo>
                <a:lnTo>
                  <a:pt x="113854" y="35651"/>
                </a:lnTo>
                <a:lnTo>
                  <a:pt x="127255" y="0"/>
                </a:lnTo>
                <a:close/>
              </a:path>
              <a:path w="2445385" h="946150">
                <a:moveTo>
                  <a:pt x="113854" y="35651"/>
                </a:moveTo>
                <a:lnTo>
                  <a:pt x="96012" y="28955"/>
                </a:lnTo>
                <a:lnTo>
                  <a:pt x="82296" y="64769"/>
                </a:lnTo>
                <a:lnTo>
                  <a:pt x="100362" y="71543"/>
                </a:lnTo>
                <a:lnTo>
                  <a:pt x="113854" y="35651"/>
                </a:lnTo>
                <a:close/>
              </a:path>
              <a:path w="2445385" h="946150">
                <a:moveTo>
                  <a:pt x="100362" y="71543"/>
                </a:moveTo>
                <a:lnTo>
                  <a:pt x="82296" y="64769"/>
                </a:lnTo>
                <a:lnTo>
                  <a:pt x="82296" y="102509"/>
                </a:lnTo>
                <a:lnTo>
                  <a:pt x="86868" y="107442"/>
                </a:lnTo>
                <a:lnTo>
                  <a:pt x="100362" y="71543"/>
                </a:lnTo>
                <a:close/>
              </a:path>
              <a:path w="2445385" h="946150">
                <a:moveTo>
                  <a:pt x="2445284" y="910591"/>
                </a:moveTo>
                <a:lnTo>
                  <a:pt x="113854" y="35651"/>
                </a:lnTo>
                <a:lnTo>
                  <a:pt x="100362" y="71543"/>
                </a:lnTo>
                <a:lnTo>
                  <a:pt x="2431567" y="945643"/>
                </a:lnTo>
                <a:lnTo>
                  <a:pt x="2445284" y="91059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2E259EC4-9FC2-A2F7-661D-7A60D1A9B5C1}"/>
              </a:ext>
            </a:extLst>
          </p:cNvPr>
          <p:cNvSpPr/>
          <p:nvPr/>
        </p:nvSpPr>
        <p:spPr>
          <a:xfrm>
            <a:off x="2356218" y="3994968"/>
            <a:ext cx="2218503" cy="293550"/>
          </a:xfrm>
          <a:custGeom>
            <a:avLst/>
            <a:gdLst/>
            <a:ahLst/>
            <a:cxnLst/>
            <a:rect l="l" t="t" r="r" b="b"/>
            <a:pathLst>
              <a:path w="2212340" h="292735">
                <a:moveTo>
                  <a:pt x="119635" y="0"/>
                </a:moveTo>
                <a:lnTo>
                  <a:pt x="0" y="44957"/>
                </a:lnTo>
                <a:lnTo>
                  <a:pt x="92964" y="104296"/>
                </a:lnTo>
                <a:lnTo>
                  <a:pt x="92964" y="73913"/>
                </a:lnTo>
                <a:lnTo>
                  <a:pt x="96774" y="35813"/>
                </a:lnTo>
                <a:lnTo>
                  <a:pt x="115580" y="37758"/>
                </a:lnTo>
                <a:lnTo>
                  <a:pt x="119635" y="0"/>
                </a:lnTo>
                <a:close/>
              </a:path>
              <a:path w="2212340" h="292735">
                <a:moveTo>
                  <a:pt x="115580" y="37758"/>
                </a:moveTo>
                <a:lnTo>
                  <a:pt x="96774" y="35813"/>
                </a:lnTo>
                <a:lnTo>
                  <a:pt x="92964" y="73913"/>
                </a:lnTo>
                <a:lnTo>
                  <a:pt x="111492" y="75830"/>
                </a:lnTo>
                <a:lnTo>
                  <a:pt x="115580" y="37758"/>
                </a:lnTo>
                <a:close/>
              </a:path>
              <a:path w="2212340" h="292735">
                <a:moveTo>
                  <a:pt x="111492" y="75830"/>
                </a:moveTo>
                <a:lnTo>
                  <a:pt x="92964" y="73913"/>
                </a:lnTo>
                <a:lnTo>
                  <a:pt x="92964" y="104296"/>
                </a:lnTo>
                <a:lnTo>
                  <a:pt x="107443" y="113538"/>
                </a:lnTo>
                <a:lnTo>
                  <a:pt x="111492" y="75830"/>
                </a:lnTo>
                <a:close/>
              </a:path>
              <a:path w="2212340" h="292735">
                <a:moveTo>
                  <a:pt x="2212109" y="254508"/>
                </a:moveTo>
                <a:lnTo>
                  <a:pt x="115580" y="37758"/>
                </a:lnTo>
                <a:lnTo>
                  <a:pt x="111492" y="75830"/>
                </a:lnTo>
                <a:lnTo>
                  <a:pt x="2207537" y="292608"/>
                </a:lnTo>
                <a:lnTo>
                  <a:pt x="2212109" y="2545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6386BA85-1629-9B00-BDF2-9919B842EE7F}"/>
              </a:ext>
            </a:extLst>
          </p:cNvPr>
          <p:cNvSpPr/>
          <p:nvPr/>
        </p:nvSpPr>
        <p:spPr>
          <a:xfrm>
            <a:off x="980783" y="2206153"/>
            <a:ext cx="1223233" cy="0"/>
          </a:xfrm>
          <a:custGeom>
            <a:avLst/>
            <a:gdLst/>
            <a:ahLst/>
            <a:cxnLst/>
            <a:rect l="l" t="t" r="r" b="b"/>
            <a:pathLst>
              <a:path w="1219835">
                <a:moveTo>
                  <a:pt x="1219213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FD71A27F-ED9B-79D3-B573-34D7C9C8374E}"/>
              </a:ext>
            </a:extLst>
          </p:cNvPr>
          <p:cNvSpPr/>
          <p:nvPr/>
        </p:nvSpPr>
        <p:spPr>
          <a:xfrm>
            <a:off x="942576" y="1594854"/>
            <a:ext cx="76412" cy="611298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25146" y="76200"/>
                </a:lnTo>
                <a:lnTo>
                  <a:pt x="25146" y="63246"/>
                </a:lnTo>
                <a:lnTo>
                  <a:pt x="51054" y="63246"/>
                </a:lnTo>
                <a:lnTo>
                  <a:pt x="51054" y="76200"/>
                </a:lnTo>
                <a:lnTo>
                  <a:pt x="76200" y="76200"/>
                </a:lnTo>
                <a:close/>
              </a:path>
              <a:path w="76200" h="609600">
                <a:moveTo>
                  <a:pt x="51054" y="76200"/>
                </a:moveTo>
                <a:lnTo>
                  <a:pt x="51054" y="63246"/>
                </a:lnTo>
                <a:lnTo>
                  <a:pt x="25146" y="63246"/>
                </a:lnTo>
                <a:lnTo>
                  <a:pt x="25146" y="76200"/>
                </a:lnTo>
                <a:lnTo>
                  <a:pt x="51054" y="76200"/>
                </a:lnTo>
                <a:close/>
              </a:path>
              <a:path w="76200" h="609600">
                <a:moveTo>
                  <a:pt x="51054" y="609601"/>
                </a:moveTo>
                <a:lnTo>
                  <a:pt x="51054" y="76200"/>
                </a:lnTo>
                <a:lnTo>
                  <a:pt x="25146" y="76200"/>
                </a:lnTo>
                <a:lnTo>
                  <a:pt x="25146" y="609601"/>
                </a:lnTo>
                <a:lnTo>
                  <a:pt x="51054" y="60960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3045748A-61F6-30C9-DA0F-4F86B324E939}"/>
              </a:ext>
            </a:extLst>
          </p:cNvPr>
          <p:cNvSpPr txBox="1"/>
          <p:nvPr/>
        </p:nvSpPr>
        <p:spPr>
          <a:xfrm>
            <a:off x="67130" y="2242576"/>
            <a:ext cx="1795688" cy="309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sz="2006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1955" b="1" spc="-7" baseline="-21367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006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=1/(g</a:t>
            </a:r>
            <a:r>
              <a:rPr sz="1955" b="1" spc="-7" baseline="-21367" dirty="0">
                <a:solidFill>
                  <a:srgbClr val="FF0000"/>
                </a:solidFill>
                <a:latin typeface="Times New Roman"/>
                <a:cs typeface="Times New Roman"/>
              </a:rPr>
              <a:t>m2</a:t>
            </a:r>
            <a:r>
              <a:rPr sz="2006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+g</a:t>
            </a:r>
            <a:r>
              <a:rPr sz="1955" b="1" spc="-7" baseline="-21367" dirty="0">
                <a:solidFill>
                  <a:srgbClr val="FF0000"/>
                </a:solidFill>
                <a:latin typeface="Times New Roman"/>
                <a:cs typeface="Times New Roman"/>
              </a:rPr>
              <a:t>mb2</a:t>
            </a:r>
            <a:r>
              <a:rPr sz="2006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2006">
              <a:latin typeface="Times New Roman"/>
              <a:cs typeface="Times New Roman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00C78BB0-0538-CDD0-3F3E-8903E25A52B3}"/>
              </a:ext>
            </a:extLst>
          </p:cNvPr>
          <p:cNvSpPr/>
          <p:nvPr/>
        </p:nvSpPr>
        <p:spPr>
          <a:xfrm>
            <a:off x="942576" y="1594854"/>
            <a:ext cx="76412" cy="611298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25146" y="76200"/>
                </a:lnTo>
                <a:lnTo>
                  <a:pt x="25146" y="63246"/>
                </a:lnTo>
                <a:lnTo>
                  <a:pt x="51054" y="63246"/>
                </a:lnTo>
                <a:lnTo>
                  <a:pt x="51054" y="76200"/>
                </a:lnTo>
                <a:lnTo>
                  <a:pt x="76200" y="76200"/>
                </a:lnTo>
                <a:close/>
              </a:path>
              <a:path w="76200" h="609600">
                <a:moveTo>
                  <a:pt x="51054" y="76200"/>
                </a:moveTo>
                <a:lnTo>
                  <a:pt x="51054" y="63246"/>
                </a:lnTo>
                <a:lnTo>
                  <a:pt x="25146" y="63246"/>
                </a:lnTo>
                <a:lnTo>
                  <a:pt x="25146" y="76200"/>
                </a:lnTo>
                <a:lnTo>
                  <a:pt x="51054" y="76200"/>
                </a:lnTo>
                <a:close/>
              </a:path>
              <a:path w="76200" h="609600">
                <a:moveTo>
                  <a:pt x="51054" y="609601"/>
                </a:moveTo>
                <a:lnTo>
                  <a:pt x="51054" y="76200"/>
                </a:lnTo>
                <a:lnTo>
                  <a:pt x="25146" y="76200"/>
                </a:lnTo>
                <a:lnTo>
                  <a:pt x="25146" y="609601"/>
                </a:lnTo>
                <a:lnTo>
                  <a:pt x="51054" y="60960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0F9530CE-4951-D9E0-4421-9AEE59B75680}"/>
              </a:ext>
            </a:extLst>
          </p:cNvPr>
          <p:cNvSpPr/>
          <p:nvPr/>
        </p:nvSpPr>
        <p:spPr>
          <a:xfrm>
            <a:off x="980783" y="4574937"/>
            <a:ext cx="1223233" cy="0"/>
          </a:xfrm>
          <a:custGeom>
            <a:avLst/>
            <a:gdLst/>
            <a:ahLst/>
            <a:cxnLst/>
            <a:rect l="l" t="t" r="r" b="b"/>
            <a:pathLst>
              <a:path w="1219835">
                <a:moveTo>
                  <a:pt x="1219213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CBFDEB70-0FFD-B2AA-E243-E8B65BB53BC1}"/>
              </a:ext>
            </a:extLst>
          </p:cNvPr>
          <p:cNvSpPr txBox="1"/>
          <p:nvPr/>
        </p:nvSpPr>
        <p:spPr>
          <a:xfrm>
            <a:off x="296370" y="4611360"/>
            <a:ext cx="1040480" cy="309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sz="2006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1955" b="1" spc="-7" baseline="-21367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006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=1/g</a:t>
            </a:r>
            <a:r>
              <a:rPr sz="1955" b="1" spc="-7" baseline="-21367" dirty="0">
                <a:solidFill>
                  <a:srgbClr val="FF0000"/>
                </a:solidFill>
                <a:latin typeface="Times New Roman"/>
                <a:cs typeface="Times New Roman"/>
              </a:rPr>
              <a:t>m2</a:t>
            </a:r>
            <a:endParaRPr sz="1955" baseline="-21367">
              <a:latin typeface="Times New Roman"/>
              <a:cs typeface="Times New Roman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FADF1E41-8889-2E5A-7A44-3B8E35BF5A45}"/>
              </a:ext>
            </a:extLst>
          </p:cNvPr>
          <p:cNvSpPr/>
          <p:nvPr/>
        </p:nvSpPr>
        <p:spPr>
          <a:xfrm>
            <a:off x="942576" y="3963638"/>
            <a:ext cx="76412" cy="611298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25146" y="76200"/>
                </a:lnTo>
                <a:lnTo>
                  <a:pt x="25146" y="63246"/>
                </a:lnTo>
                <a:lnTo>
                  <a:pt x="51054" y="63246"/>
                </a:lnTo>
                <a:lnTo>
                  <a:pt x="51054" y="76200"/>
                </a:lnTo>
                <a:lnTo>
                  <a:pt x="76200" y="76200"/>
                </a:lnTo>
                <a:close/>
              </a:path>
              <a:path w="76200" h="609600">
                <a:moveTo>
                  <a:pt x="51054" y="76200"/>
                </a:moveTo>
                <a:lnTo>
                  <a:pt x="51054" y="63246"/>
                </a:lnTo>
                <a:lnTo>
                  <a:pt x="25146" y="63246"/>
                </a:lnTo>
                <a:lnTo>
                  <a:pt x="25146" y="76200"/>
                </a:lnTo>
                <a:lnTo>
                  <a:pt x="51054" y="76200"/>
                </a:lnTo>
                <a:close/>
              </a:path>
              <a:path w="76200" h="609600">
                <a:moveTo>
                  <a:pt x="51054" y="609601"/>
                </a:moveTo>
                <a:lnTo>
                  <a:pt x="51054" y="76200"/>
                </a:lnTo>
                <a:lnTo>
                  <a:pt x="25146" y="76200"/>
                </a:lnTo>
                <a:lnTo>
                  <a:pt x="25146" y="609601"/>
                </a:lnTo>
                <a:lnTo>
                  <a:pt x="51054" y="60960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F63751A8-A94F-4CB9-8F95-97B52619B850}"/>
              </a:ext>
            </a:extLst>
          </p:cNvPr>
          <p:cNvSpPr txBox="1"/>
          <p:nvPr/>
        </p:nvSpPr>
        <p:spPr>
          <a:xfrm rot="1140000">
            <a:off x="2666967" y="2106611"/>
            <a:ext cx="1861075" cy="3056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7"/>
              </a:lnSpc>
            </a:pPr>
            <a:r>
              <a:rPr sz="3610" b="1" spc="-15" baseline="1157" dirty="0">
                <a:solidFill>
                  <a:srgbClr val="FF0000"/>
                </a:solidFill>
                <a:latin typeface="Times New Roman"/>
                <a:cs typeface="Times New Roman"/>
              </a:rPr>
              <a:t>NM</a:t>
            </a:r>
            <a:r>
              <a:rPr sz="3610" b="1" spc="-37" baseline="1157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610" b="1" spc="-30" baseline="1157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3610" spc="-15" baseline="1157" dirty="0">
                <a:solidFill>
                  <a:srgbClr val="FF0000"/>
                </a:solidFill>
                <a:latin typeface="SimSun"/>
                <a:cs typeface="SimSun"/>
              </a:rPr>
              <a:t>二</a:t>
            </a:r>
            <a:r>
              <a:rPr sz="2407" spc="-10" dirty="0">
                <a:solidFill>
                  <a:srgbClr val="FF0000"/>
                </a:solidFill>
                <a:latin typeface="SimSun"/>
                <a:cs typeface="SimSun"/>
              </a:rPr>
              <a:t>极</a:t>
            </a:r>
            <a:r>
              <a:rPr sz="2407" dirty="0">
                <a:solidFill>
                  <a:srgbClr val="FF0000"/>
                </a:solidFill>
                <a:latin typeface="SimSun"/>
                <a:cs typeface="SimSun"/>
              </a:rPr>
              <a:t>管</a:t>
            </a:r>
            <a:endParaRPr sz="2407">
              <a:latin typeface="SimSun"/>
              <a:cs typeface="SimSun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6E1CF15C-781F-87E0-A2B4-B5DB04CB3BFF}"/>
              </a:ext>
            </a:extLst>
          </p:cNvPr>
          <p:cNvSpPr txBox="1"/>
          <p:nvPr/>
        </p:nvSpPr>
        <p:spPr>
          <a:xfrm rot="1140000">
            <a:off x="2845065" y="2393366"/>
            <a:ext cx="379305" cy="3069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17"/>
              </a:lnSpc>
            </a:pPr>
            <a:r>
              <a:rPr sz="2407" b="1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endParaRPr sz="2407">
              <a:latin typeface="Times New Roman"/>
              <a:cs typeface="Times New Roman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4C25BB8D-103D-77AC-DA1E-6909425A8883}"/>
              </a:ext>
            </a:extLst>
          </p:cNvPr>
          <p:cNvSpPr txBox="1"/>
          <p:nvPr/>
        </p:nvSpPr>
        <p:spPr>
          <a:xfrm rot="1140000">
            <a:off x="3053395" y="2614000"/>
            <a:ext cx="282418" cy="205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5"/>
              </a:lnSpc>
            </a:pPr>
            <a:r>
              <a:rPr sz="1604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bs</a:t>
            </a:r>
            <a:endParaRPr sz="1604">
              <a:latin typeface="Times New Roman"/>
              <a:cs typeface="Times New Roman"/>
            </a:endParaRPr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6EC53059-581C-A702-553B-6136EABD3D39}"/>
              </a:ext>
            </a:extLst>
          </p:cNvPr>
          <p:cNvSpPr txBox="1"/>
          <p:nvPr/>
        </p:nvSpPr>
        <p:spPr>
          <a:xfrm rot="1140000">
            <a:off x="3263734" y="2562425"/>
            <a:ext cx="553137" cy="3056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7"/>
              </a:lnSpc>
            </a:pPr>
            <a:r>
              <a:rPr sz="2407" spc="-10" dirty="0">
                <a:solidFill>
                  <a:srgbClr val="FF0000"/>
                </a:solidFill>
                <a:latin typeface="SimSun"/>
                <a:cs typeface="SimSun"/>
              </a:rPr>
              <a:t>≠</a:t>
            </a:r>
            <a:r>
              <a:rPr sz="2407" b="1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7">
              <a:latin typeface="Times New Roman"/>
              <a:cs typeface="Times New Roman"/>
            </a:endParaRPr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793FACF9-7665-D9FC-3772-3169CAE62E2E}"/>
              </a:ext>
            </a:extLst>
          </p:cNvPr>
          <p:cNvSpPr txBox="1"/>
          <p:nvPr/>
        </p:nvSpPr>
        <p:spPr>
          <a:xfrm rot="300000">
            <a:off x="2662225" y="3808827"/>
            <a:ext cx="1829675" cy="3056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7"/>
              </a:lnSpc>
            </a:pPr>
            <a:r>
              <a:rPr sz="3610" b="1" spc="-60" baseline="4629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3610" b="1" spc="-60" baseline="3472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3610" b="1" spc="-60" baseline="2314" dirty="0">
                <a:solidFill>
                  <a:srgbClr val="FF0000"/>
                </a:solidFill>
                <a:latin typeface="Times New Roman"/>
                <a:cs typeface="Times New Roman"/>
              </a:rPr>
              <a:t>OS</a:t>
            </a:r>
            <a:r>
              <a:rPr sz="3610" spc="-60" baseline="1157" dirty="0">
                <a:solidFill>
                  <a:srgbClr val="FF0000"/>
                </a:solidFill>
                <a:latin typeface="SimSun"/>
                <a:cs typeface="SimSun"/>
              </a:rPr>
              <a:t>二极</a:t>
            </a:r>
            <a:r>
              <a:rPr sz="2407" spc="-40" dirty="0">
                <a:solidFill>
                  <a:srgbClr val="FF0000"/>
                </a:solidFill>
                <a:latin typeface="SimSun"/>
                <a:cs typeface="SimSun"/>
              </a:rPr>
              <a:t>管</a:t>
            </a:r>
            <a:endParaRPr sz="2407">
              <a:latin typeface="SimSun"/>
              <a:cs typeface="SimSun"/>
            </a:endParaRPr>
          </a:p>
        </p:txBody>
      </p:sp>
      <p:sp>
        <p:nvSpPr>
          <p:cNvPr id="46" name="object 46">
            <a:extLst>
              <a:ext uri="{FF2B5EF4-FFF2-40B4-BE49-F238E27FC236}">
                <a16:creationId xmlns:a16="http://schemas.microsoft.com/office/drawing/2014/main" id="{D069FA8D-EC27-54AF-88EF-A188371AA021}"/>
              </a:ext>
            </a:extLst>
          </p:cNvPr>
          <p:cNvSpPr txBox="1"/>
          <p:nvPr/>
        </p:nvSpPr>
        <p:spPr>
          <a:xfrm rot="300000">
            <a:off x="2980921" y="4183140"/>
            <a:ext cx="378041" cy="3062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12"/>
              </a:lnSpc>
            </a:pPr>
            <a:r>
              <a:rPr sz="2407" b="1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endParaRPr sz="2407">
              <a:latin typeface="Times New Roman"/>
              <a:cs typeface="Times New Roman"/>
            </a:endParaRPr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85BFC0A8-F6BC-F732-828C-61392D86CEE9}"/>
              </a:ext>
            </a:extLst>
          </p:cNvPr>
          <p:cNvSpPr txBox="1"/>
          <p:nvPr/>
        </p:nvSpPr>
        <p:spPr>
          <a:xfrm rot="300000">
            <a:off x="3225662" y="4359052"/>
            <a:ext cx="281081" cy="2044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9"/>
              </a:lnSpc>
            </a:pPr>
            <a:r>
              <a:rPr sz="1604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1604" b="1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endParaRPr sz="1604">
              <a:latin typeface="Times New Roman"/>
              <a:cs typeface="Times New Roman"/>
            </a:endParaRPr>
          </a:p>
        </p:txBody>
      </p:sp>
      <p:sp>
        <p:nvSpPr>
          <p:cNvPr id="48" name="object 48">
            <a:extLst>
              <a:ext uri="{FF2B5EF4-FFF2-40B4-BE49-F238E27FC236}">
                <a16:creationId xmlns:a16="http://schemas.microsoft.com/office/drawing/2014/main" id="{4B2C05E5-F965-7E86-9ABD-3DD738E35B9B}"/>
              </a:ext>
            </a:extLst>
          </p:cNvPr>
          <p:cNvSpPr txBox="1"/>
          <p:nvPr/>
        </p:nvSpPr>
        <p:spPr>
          <a:xfrm rot="300000">
            <a:off x="3410631" y="4224641"/>
            <a:ext cx="448289" cy="3056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7"/>
              </a:lnSpc>
            </a:pPr>
            <a:r>
              <a:rPr sz="2407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2407" b="1" dirty="0">
                <a:solidFill>
                  <a:srgbClr val="FF0000"/>
                </a:solidFill>
                <a:latin typeface="Times New Roman"/>
                <a:cs typeface="Times New Roman"/>
              </a:rPr>
              <a:t>0</a:t>
            </a:r>
            <a:endParaRPr sz="2407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F6B0683F-AD38-1A9C-633A-6829E7C44446}"/>
                  </a:ext>
                </a:extLst>
              </p:cNvPr>
              <p:cNvSpPr txBox="1"/>
              <p:nvPr/>
            </p:nvSpPr>
            <p:spPr>
              <a:xfrm>
                <a:off x="5216832" y="1079974"/>
                <a:ext cx="1378583" cy="2769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F6B0683F-AD38-1A9C-633A-6829E7C44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832" y="1079974"/>
                <a:ext cx="1378583" cy="276999"/>
              </a:xfrm>
              <a:prstGeom prst="rect">
                <a:avLst/>
              </a:prstGeom>
              <a:blipFill>
                <a:blip r:embed="rId5"/>
                <a:stretch>
                  <a:fillRect l="-3982" r="-885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46C04440-4803-84A0-01DA-4BA24F7C498D}"/>
                  </a:ext>
                </a:extLst>
              </p:cNvPr>
              <p:cNvSpPr txBox="1"/>
              <p:nvPr/>
            </p:nvSpPr>
            <p:spPr>
              <a:xfrm>
                <a:off x="5669552" y="1482927"/>
                <a:ext cx="2652008" cy="10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𝑚𝑏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den>
                              </m:f>
                            </m:e>
                          </m:eqAr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46C04440-4803-84A0-01DA-4BA24F7C4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52" y="1482927"/>
                <a:ext cx="2652008" cy="10549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35A10373-A105-4999-764A-F4DE1AD9C131}"/>
                  </a:ext>
                </a:extLst>
              </p:cNvPr>
              <p:cNvSpPr txBox="1"/>
              <p:nvPr/>
            </p:nvSpPr>
            <p:spPr>
              <a:xfrm>
                <a:off x="4933338" y="2730594"/>
                <a:ext cx="4612232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35A10373-A105-4999-764A-F4DE1AD9C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338" y="2730594"/>
                <a:ext cx="4612232" cy="9106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6CF1CEB8-3D29-BB2A-6EEB-5284E185425B}"/>
                  </a:ext>
                </a:extLst>
              </p:cNvPr>
              <p:cNvSpPr txBox="1"/>
              <p:nvPr/>
            </p:nvSpPr>
            <p:spPr>
              <a:xfrm>
                <a:off x="6836858" y="664561"/>
                <a:ext cx="2105769" cy="81836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𝑜𝑥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6CF1CEB8-3D29-BB2A-6EEB-5284E1854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858" y="664561"/>
                <a:ext cx="2105769" cy="818366"/>
              </a:xfrm>
              <a:prstGeom prst="rect">
                <a:avLst/>
              </a:prstGeom>
              <a:blipFill>
                <a:blip r:embed="rId9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8BCE1A4-32B1-9858-0383-8A3D09A4FA0F}"/>
                  </a:ext>
                </a:extLst>
              </p:cNvPr>
              <p:cNvSpPr txBox="1"/>
              <p:nvPr/>
            </p:nvSpPr>
            <p:spPr>
              <a:xfrm>
                <a:off x="5776440" y="3722820"/>
                <a:ext cx="2438232" cy="1307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rad>
                            </m:e>
                          </m:eqAr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38BCE1A4-32B1-9858-0383-8A3D09A4F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440" y="3722820"/>
                <a:ext cx="2438232" cy="13072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图片 59">
            <a:extLst>
              <a:ext uri="{FF2B5EF4-FFF2-40B4-BE49-F238E27FC236}">
                <a16:creationId xmlns:a16="http://schemas.microsoft.com/office/drawing/2014/main" id="{8047D556-F81B-EB22-3F3D-1BB7890F1E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149" y="5882217"/>
            <a:ext cx="5086286" cy="82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24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共源级</a:t>
            </a:r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8CAD6C45-D8AA-65EE-4124-94CB51F2852B}"/>
              </a:ext>
            </a:extLst>
          </p:cNvPr>
          <p:cNvSpPr txBox="1"/>
          <p:nvPr/>
        </p:nvSpPr>
        <p:spPr>
          <a:xfrm>
            <a:off x="193852" y="756720"/>
            <a:ext cx="391414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3.</a:t>
            </a:r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电流源作负载的共源级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18DE29-1A4B-2C98-4E87-07BF7C047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5" y="1648923"/>
            <a:ext cx="8630388" cy="3215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AECADBE-B090-57B9-F4DA-C90BDECE1842}"/>
                  </a:ext>
                </a:extLst>
              </p:cNvPr>
              <p:cNvSpPr txBox="1"/>
              <p:nvPr/>
            </p:nvSpPr>
            <p:spPr>
              <a:xfrm>
                <a:off x="3015690" y="5103165"/>
                <a:ext cx="31126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AECADBE-B090-57B9-F4DA-C90BDECE1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690" y="5103165"/>
                <a:ext cx="3112618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493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共源级</a:t>
            </a:r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8CAD6C45-D8AA-65EE-4124-94CB51F2852B}"/>
              </a:ext>
            </a:extLst>
          </p:cNvPr>
          <p:cNvSpPr txBox="1"/>
          <p:nvPr/>
        </p:nvSpPr>
        <p:spPr>
          <a:xfrm>
            <a:off x="193852" y="756720"/>
            <a:ext cx="391414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4.</a:t>
            </a:r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有源负载的共源级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9FFAA2-C594-449A-3E1A-E2F4AE5C8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1" r="4046"/>
          <a:stretch/>
        </p:blipFill>
        <p:spPr>
          <a:xfrm>
            <a:off x="534010" y="1594542"/>
            <a:ext cx="7885785" cy="2717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7C44C2-7D3D-466E-7689-B69553D9B345}"/>
                  </a:ext>
                </a:extLst>
              </p:cNvPr>
              <p:cNvSpPr txBox="1"/>
              <p:nvPr/>
            </p:nvSpPr>
            <p:spPr>
              <a:xfrm>
                <a:off x="1606506" y="4503973"/>
                <a:ext cx="39483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17C44C2-7D3D-466E-7689-B69553D9B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506" y="4503973"/>
                <a:ext cx="3948325" cy="369332"/>
              </a:xfrm>
              <a:prstGeom prst="rect">
                <a:avLst/>
              </a:prstGeom>
              <a:blipFill>
                <a:blip r:embed="rId4"/>
                <a:stretch>
                  <a:fillRect l="-1391" r="-2473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390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共源级</a:t>
            </a:r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8CAD6C45-D8AA-65EE-4124-94CB51F2852B}"/>
              </a:ext>
            </a:extLst>
          </p:cNvPr>
          <p:cNvSpPr txBox="1"/>
          <p:nvPr/>
        </p:nvSpPr>
        <p:spPr>
          <a:xfrm>
            <a:off x="193851" y="756720"/>
            <a:ext cx="788578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5.</a:t>
            </a:r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工作在线性区的</a:t>
            </a:r>
            <a:r>
              <a:rPr lang="en-US" altLang="zh-CN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MOS</a:t>
            </a:r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为负载的共源级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3E21C8-10AA-AC84-4502-92DB368B6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3"/>
          <a:stretch/>
        </p:blipFill>
        <p:spPr>
          <a:xfrm>
            <a:off x="1268874" y="1719072"/>
            <a:ext cx="5735738" cy="32137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D271AF4-944F-C239-768A-F5865C15B652}"/>
                  </a:ext>
                </a:extLst>
              </p:cNvPr>
              <p:cNvSpPr txBox="1"/>
              <p:nvPr/>
            </p:nvSpPr>
            <p:spPr>
              <a:xfrm>
                <a:off x="2238726" y="5044195"/>
                <a:ext cx="3796034" cy="7402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fr-FR" altLang="zh-CN" spc="-30" dirty="0">
                              <a:latin typeface="Symbol"/>
                              <a:cs typeface="Symbol"/>
                            </a:rPr>
                            <m:t></m:t>
                          </m:r>
                          <m:r>
                            <m:rPr>
                              <m:nor/>
                            </m:rPr>
                            <a:rPr lang="fr-FR" altLang="zh-CN" sz="1100" spc="-30" dirty="0">
                              <a:latin typeface="Times New Roman"/>
                              <a:cs typeface="Times New Roman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fr-FR" altLang="zh-CN" spc="-30" dirty="0">
                              <a:latin typeface="Times New Roman"/>
                              <a:cs typeface="Times New Roman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fr-FR" altLang="zh-CN" sz="1100" spc="-30" dirty="0">
                              <a:latin typeface="Times New Roman"/>
                              <a:cs typeface="Times New Roman"/>
                            </a:rPr>
                            <m:t>ox</m:t>
                          </m:r>
                          <m:f>
                            <m:fPr>
                              <m:ctrlPr>
                                <a:rPr lang="fr-FR" altLang="zh-CN" i="1" spc="-3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fPr>
                            <m:num>
                              <m:r>
                                <a:rPr lang="en-US" altLang="zh-CN" i="1" spc="-30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 spc="-30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𝐿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fr-FR" altLang="zh-CN" spc="-15" dirty="0">
                              <a:latin typeface="Times New Roman"/>
                              <a:cs typeface="Times New Roman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fr-FR" altLang="zh-CN" spc="-15" dirty="0">
                              <a:latin typeface="Times New Roman"/>
                              <a:cs typeface="Times New Roman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fr-FR" altLang="zh-CN" sz="1050" spc="-15" dirty="0" smtClean="0">
                              <a:latin typeface="Times New Roman"/>
                              <a:cs typeface="Times New Roman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fr-FR" altLang="zh-CN" sz="1050" spc="-15" dirty="0">
                              <a:latin typeface="Times New Roman"/>
                              <a:cs typeface="Times New Roman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fr-FR" altLang="zh-CN" spc="-15" dirty="0">
                              <a:latin typeface="Times New Roman"/>
                              <a:cs typeface="Times New Roman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altLang="zh-CN" dirty="0">
                              <a:latin typeface="Symbol"/>
                              <a:cs typeface="Symbol"/>
                            </a:rPr>
                            <m:t></m:t>
                          </m:r>
                          <m:r>
                            <m:rPr>
                              <m:nor/>
                            </m:rPr>
                            <a:rPr lang="fr-FR" altLang="zh-CN" dirty="0">
                              <a:latin typeface="Times New Roman"/>
                              <a:cs typeface="Times New Roman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altLang="zh-CN" spc="20" dirty="0">
                              <a:latin typeface="Times New Roman"/>
                              <a:cs typeface="Times New Roman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fr-FR" altLang="zh-CN" sz="1050" spc="20" dirty="0">
                              <a:latin typeface="Times New Roman"/>
                              <a:cs typeface="Times New Roman"/>
                            </a:rPr>
                            <m:t>TH</m:t>
                          </m:r>
                          <m:r>
                            <m:rPr>
                              <m:nor/>
                            </m:rPr>
                            <a:rPr lang="fr-FR" altLang="zh-CN" spc="20" dirty="0" smtClean="0">
                              <a:latin typeface="Times New Roman"/>
                              <a:cs typeface="Times New Roman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D271AF4-944F-C239-768A-F5865C15B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726" y="5044195"/>
                <a:ext cx="3796034" cy="740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5C3EF05-8009-3A28-0491-DA443C89CD83}"/>
                  </a:ext>
                </a:extLst>
              </p:cNvPr>
              <p:cNvSpPr txBox="1"/>
              <p:nvPr/>
            </p:nvSpPr>
            <p:spPr>
              <a:xfrm>
                <a:off x="1708099" y="6101280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5C3EF05-8009-3A28-0491-DA443C89C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099" y="6101280"/>
                <a:ext cx="4572000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555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共源级</a:t>
            </a:r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8CAD6C45-D8AA-65EE-4124-94CB51F2852B}"/>
              </a:ext>
            </a:extLst>
          </p:cNvPr>
          <p:cNvSpPr txBox="1"/>
          <p:nvPr/>
        </p:nvSpPr>
        <p:spPr>
          <a:xfrm>
            <a:off x="193851" y="756720"/>
            <a:ext cx="788578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6.</a:t>
            </a:r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带源级负反馈的共源级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3278C936-7CB3-16E6-3293-2E5A5AF7B41B}"/>
              </a:ext>
            </a:extLst>
          </p:cNvPr>
          <p:cNvSpPr/>
          <p:nvPr/>
        </p:nvSpPr>
        <p:spPr>
          <a:xfrm>
            <a:off x="1093037" y="1384828"/>
            <a:ext cx="6570213" cy="3151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ED53437-4E81-E946-6216-D39FB4339B67}"/>
                  </a:ext>
                </a:extLst>
              </p:cNvPr>
              <p:cNvSpPr txBox="1"/>
              <p:nvPr/>
            </p:nvSpPr>
            <p:spPr>
              <a:xfrm>
                <a:off x="4791451" y="4882640"/>
                <a:ext cx="3288185" cy="535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r>
                          <a:rPr lang="zh-CN" altLang="en-US" sz="1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ED53437-4E81-E946-6216-D39FB4339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451" y="4882640"/>
                <a:ext cx="3288185" cy="5357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818F82D9-1C95-D88F-85D0-C409DFC5A0F2}"/>
              </a:ext>
            </a:extLst>
          </p:cNvPr>
          <p:cNvSpPr txBox="1"/>
          <p:nvPr/>
        </p:nvSpPr>
        <p:spPr>
          <a:xfrm>
            <a:off x="303576" y="55334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等效跨导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17CBA9F-48D2-AED6-52E0-6DB6936F8697}"/>
                  </a:ext>
                </a:extLst>
              </p:cNvPr>
              <p:cNvSpPr txBox="1"/>
              <p:nvPr/>
            </p:nvSpPr>
            <p:spPr>
              <a:xfrm>
                <a:off x="1960470" y="5513973"/>
                <a:ext cx="4572000" cy="543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17CBA9F-48D2-AED6-52E0-6DB6936F8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470" y="5513973"/>
                <a:ext cx="4572000" cy="5434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E56DC37-3C6F-C321-762D-199A4BED9148}"/>
                  </a:ext>
                </a:extLst>
              </p:cNvPr>
              <p:cNvSpPr txBox="1"/>
              <p:nvPr/>
            </p:nvSpPr>
            <p:spPr>
              <a:xfrm>
                <a:off x="4725614" y="5601048"/>
                <a:ext cx="26523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E56DC37-3C6F-C321-762D-199A4BED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614" y="5601048"/>
                <a:ext cx="2652343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C251632-CF64-D372-6722-69A27E6EE78E}"/>
                  </a:ext>
                </a:extLst>
              </p:cNvPr>
              <p:cNvSpPr txBox="1"/>
              <p:nvPr/>
            </p:nvSpPr>
            <p:spPr>
              <a:xfrm>
                <a:off x="310886" y="6093884"/>
                <a:ext cx="4572000" cy="535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C251632-CF64-D372-6722-69A27E6EE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86" y="6093884"/>
                <a:ext cx="4572000" cy="5357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A4A487A-43B3-4316-51B0-8375B9E46829}"/>
                  </a:ext>
                </a:extLst>
              </p:cNvPr>
              <p:cNvSpPr txBox="1"/>
              <p:nvPr/>
            </p:nvSpPr>
            <p:spPr>
              <a:xfrm>
                <a:off x="2783433" y="6207622"/>
                <a:ext cx="23518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A4A487A-43B3-4316-51B0-8375B9E46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433" y="6207622"/>
                <a:ext cx="2351837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BE47CB9-7247-D15B-6217-44D471227301}"/>
                  </a:ext>
                </a:extLst>
              </p:cNvPr>
              <p:cNvSpPr txBox="1"/>
              <p:nvPr/>
            </p:nvSpPr>
            <p:spPr>
              <a:xfrm>
                <a:off x="5213906" y="6144530"/>
                <a:ext cx="4572000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BE47CB9-7247-D15B-6217-44D471227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906" y="6144530"/>
                <a:ext cx="4572000" cy="506870"/>
              </a:xfrm>
              <a:prstGeom prst="rect">
                <a:avLst/>
              </a:prstGeom>
              <a:blipFill>
                <a:blip r:embed="rId9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4CE7EF4-0284-7F8A-4159-84F58A071E18}"/>
                  </a:ext>
                </a:extLst>
              </p:cNvPr>
              <p:cNvSpPr txBox="1"/>
              <p:nvPr/>
            </p:nvSpPr>
            <p:spPr>
              <a:xfrm>
                <a:off x="7103058" y="6118606"/>
                <a:ext cx="1664219" cy="519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64CE7EF4-0284-7F8A-4159-84F58A071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058" y="6118606"/>
                <a:ext cx="1664219" cy="519886"/>
              </a:xfrm>
              <a:prstGeom prst="rect">
                <a:avLst/>
              </a:prstGeom>
              <a:blipFill>
                <a:blip r:embed="rId10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1FA1B8-48DD-0994-4888-EA68E5CD1445}"/>
                  </a:ext>
                </a:extLst>
              </p:cNvPr>
              <p:cNvSpPr txBox="1"/>
              <p:nvPr/>
            </p:nvSpPr>
            <p:spPr>
              <a:xfrm>
                <a:off x="1993388" y="4927278"/>
                <a:ext cx="189250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𝑢𝑡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𝐷𝐷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1FA1B8-48DD-0994-4888-EA68E5CD1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388" y="4927278"/>
                <a:ext cx="1892506" cy="276999"/>
              </a:xfrm>
              <a:prstGeom prst="rect">
                <a:avLst/>
              </a:prstGeom>
              <a:blipFill>
                <a:blip r:embed="rId11"/>
                <a:stretch>
                  <a:fillRect l="-2258" r="-645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780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源跟随器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2F6AC9-5C0D-362C-4602-8D6CDFB1C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3" y="1365143"/>
            <a:ext cx="8851272" cy="34616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F11000-F2D5-0286-A861-F425F3D05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09" y="4826832"/>
            <a:ext cx="5266824" cy="89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21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源跟随器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F11000-F2D5-0286-A861-F425F3D05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6" y="796784"/>
            <a:ext cx="5266824" cy="8939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4E3BAC-7D1C-55AF-9947-D16BAF6F1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94" y="1943374"/>
            <a:ext cx="7454904" cy="816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05DBD9-0830-7731-37ED-584CBF75D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" b="25278"/>
          <a:stretch/>
        </p:blipFill>
        <p:spPr>
          <a:xfrm>
            <a:off x="794478" y="2942647"/>
            <a:ext cx="6214806" cy="5814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37E631-4F6F-5E9B-46B4-20C2DCDE1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" t="10579" r="70323" b="26631"/>
          <a:stretch/>
        </p:blipFill>
        <p:spPr>
          <a:xfrm>
            <a:off x="470777" y="3613709"/>
            <a:ext cx="2679474" cy="314594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BBFF803-BB33-5409-D56A-374BEECB14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385" y="4930443"/>
            <a:ext cx="4949262" cy="130215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A526FD3-7DD5-2637-E380-66A1BA576D6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30731" b="9792"/>
          <a:stretch/>
        </p:blipFill>
        <p:spPr>
          <a:xfrm>
            <a:off x="3385047" y="3860788"/>
            <a:ext cx="4154717" cy="8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43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源跟随器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4E3BAC-7D1C-55AF-9947-D16BAF6F1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6" y="983532"/>
            <a:ext cx="7454904" cy="816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05DBD9-0830-7731-37ED-584CBF75D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" b="25278"/>
          <a:stretch/>
        </p:blipFill>
        <p:spPr>
          <a:xfrm>
            <a:off x="957223" y="1948269"/>
            <a:ext cx="6214806" cy="5814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34BAF9-94DF-81AD-26C6-A440C93173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905" y="2722323"/>
            <a:ext cx="5745442" cy="29686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37E631-4F6F-5E9B-46B4-20C2DCDE1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" t="10579" r="70323" b="26631"/>
          <a:stretch/>
        </p:blipFill>
        <p:spPr>
          <a:xfrm>
            <a:off x="6593612" y="3399464"/>
            <a:ext cx="2528442" cy="29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44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源跟随器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34BAF9-94DF-81AD-26C6-A440C9317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6" t="68926" r="24971" b="-757"/>
          <a:stretch/>
        </p:blipFill>
        <p:spPr>
          <a:xfrm>
            <a:off x="3500837" y="4212805"/>
            <a:ext cx="4547737" cy="14085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37E631-4F6F-5E9B-46B4-20C2DCDE1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" t="10579" r="70323" b="26631"/>
          <a:stretch/>
        </p:blipFill>
        <p:spPr>
          <a:xfrm>
            <a:off x="193852" y="2413417"/>
            <a:ext cx="3051009" cy="35821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3501DED-A01F-CFC2-016A-86752C0CD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703" y="1236690"/>
            <a:ext cx="5453332" cy="256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4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477" y="-10756"/>
            <a:ext cx="9144000" cy="1475842"/>
          </a:xfrm>
          <a:prstGeom prst="rect">
            <a:avLst/>
          </a:prstGeom>
          <a:solidFill>
            <a:srgbClr val="B5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2" name="组合 21"/>
          <p:cNvGrpSpPr/>
          <p:nvPr/>
        </p:nvGrpSpPr>
        <p:grpSpPr>
          <a:xfrm>
            <a:off x="3056900" y="3820454"/>
            <a:ext cx="2808407" cy="566655"/>
            <a:chOff x="1047750" y="3987910"/>
            <a:chExt cx="3744542" cy="755540"/>
          </a:xfrm>
        </p:grpSpPr>
        <p:sp>
          <p:nvSpPr>
            <p:cNvPr id="6" name="椭圆 5"/>
            <p:cNvSpPr/>
            <p:nvPr/>
          </p:nvSpPr>
          <p:spPr>
            <a:xfrm>
              <a:off x="1047750" y="3987910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66441" y="4134849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5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921981" y="4029731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无源与有源电流镜</a:t>
              </a:r>
            </a:p>
          </p:txBody>
        </p:sp>
      </p:grpSp>
      <p:sp>
        <p:nvSpPr>
          <p:cNvPr id="26" name="矩形 25"/>
          <p:cNvSpPr/>
          <p:nvPr userDrawn="1">
            <p:custDataLst>
              <p:tags r:id="rId1"/>
            </p:custDataLst>
          </p:nvPr>
        </p:nvSpPr>
        <p:spPr>
          <a:xfrm>
            <a:off x="0" y="-43890"/>
            <a:ext cx="9143524" cy="1430544"/>
          </a:xfrm>
          <a:prstGeom prst="rect">
            <a:avLst/>
          </a:prstGeom>
          <a:blipFill dpi="0" rotWithShape="1">
            <a:blip r:embed="rId4">
              <a:alphaModFix amt="8000"/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3" name="组合 22"/>
          <p:cNvGrpSpPr/>
          <p:nvPr/>
        </p:nvGrpSpPr>
        <p:grpSpPr>
          <a:xfrm>
            <a:off x="6408220" y="3821240"/>
            <a:ext cx="2808407" cy="566655"/>
            <a:chOff x="6817179" y="4027917"/>
            <a:chExt cx="3744542" cy="755540"/>
          </a:xfrm>
        </p:grpSpPr>
        <p:sp>
          <p:nvSpPr>
            <p:cNvPr id="10" name="椭圆 9"/>
            <p:cNvSpPr/>
            <p:nvPr/>
          </p:nvSpPr>
          <p:spPr>
            <a:xfrm>
              <a:off x="6817179" y="4027917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35870" y="4174856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691410" y="4069738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放大器的频率特性 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86063" y="4915908"/>
            <a:ext cx="2808407" cy="566655"/>
            <a:chOff x="1047750" y="5461110"/>
            <a:chExt cx="3744542" cy="755540"/>
          </a:xfrm>
        </p:grpSpPr>
        <p:sp>
          <p:nvSpPr>
            <p:cNvPr id="14" name="椭圆 13"/>
            <p:cNvSpPr/>
            <p:nvPr/>
          </p:nvSpPr>
          <p:spPr>
            <a:xfrm>
              <a:off x="1047750" y="5461110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66441" y="5608049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7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921981" y="5502931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噪声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056901" y="4911534"/>
            <a:ext cx="2808407" cy="566655"/>
            <a:chOff x="6817179" y="5495871"/>
            <a:chExt cx="3744542" cy="755540"/>
          </a:xfrm>
        </p:grpSpPr>
        <p:sp>
          <p:nvSpPr>
            <p:cNvPr id="18" name="椭圆 17"/>
            <p:cNvSpPr/>
            <p:nvPr/>
          </p:nvSpPr>
          <p:spPr>
            <a:xfrm>
              <a:off x="6817179" y="5495871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935870" y="5642810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691410" y="5537692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运算放大器简介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641052" y="246417"/>
            <a:ext cx="186094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95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目录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28573" y="1087693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</a:rPr>
              <a:t>CONTENT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11E600FE-1C51-0186-A066-5FEDCCB36D28}"/>
              </a:ext>
            </a:extLst>
          </p:cNvPr>
          <p:cNvGrpSpPr/>
          <p:nvPr/>
        </p:nvGrpSpPr>
        <p:grpSpPr>
          <a:xfrm>
            <a:off x="286063" y="2758514"/>
            <a:ext cx="2808407" cy="566655"/>
            <a:chOff x="1047750" y="3987910"/>
            <a:chExt cx="3744542" cy="755540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CE8D170D-2118-0A8A-3F89-6908679455C9}"/>
                </a:ext>
              </a:extLst>
            </p:cNvPr>
            <p:cNvSpPr/>
            <p:nvPr/>
          </p:nvSpPr>
          <p:spPr>
            <a:xfrm>
              <a:off x="1047750" y="3987910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5A448E4-34FC-960D-9D13-9ACB0A3EBCA2}"/>
                </a:ext>
              </a:extLst>
            </p:cNvPr>
            <p:cNvSpPr txBox="1"/>
            <p:nvPr/>
          </p:nvSpPr>
          <p:spPr>
            <a:xfrm>
              <a:off x="1166441" y="4134849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1F9F724D-76AA-8BEE-4614-F8211DEF323B}"/>
                </a:ext>
              </a:extLst>
            </p:cNvPr>
            <p:cNvSpPr txBox="1"/>
            <p:nvPr/>
          </p:nvSpPr>
          <p:spPr>
            <a:xfrm>
              <a:off x="1921981" y="4029731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绪论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E0AC92F8-DB44-BD94-9AE5-5863D80AD6A7}"/>
              </a:ext>
            </a:extLst>
          </p:cNvPr>
          <p:cNvGrpSpPr/>
          <p:nvPr/>
        </p:nvGrpSpPr>
        <p:grpSpPr>
          <a:xfrm>
            <a:off x="3059131" y="2758514"/>
            <a:ext cx="3545751" cy="566655"/>
            <a:chOff x="6817179" y="4027917"/>
            <a:chExt cx="4727668" cy="755540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EBC21BB-703B-34CF-688A-966E9C8E2ABD}"/>
                </a:ext>
              </a:extLst>
            </p:cNvPr>
            <p:cNvSpPr/>
            <p:nvPr/>
          </p:nvSpPr>
          <p:spPr>
            <a:xfrm>
              <a:off x="6817179" y="4027917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554D1551-3BD9-F6B3-0F63-3874E2D2BACD}"/>
                </a:ext>
              </a:extLst>
            </p:cNvPr>
            <p:cNvSpPr txBox="1"/>
            <p:nvPr/>
          </p:nvSpPr>
          <p:spPr>
            <a:xfrm>
              <a:off x="6935870" y="4174856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B57C9641-E499-4A79-8732-844E90030F36}"/>
                </a:ext>
              </a:extLst>
            </p:cNvPr>
            <p:cNvSpPr txBox="1"/>
            <p:nvPr/>
          </p:nvSpPr>
          <p:spPr>
            <a:xfrm>
              <a:off x="7691408" y="4069738"/>
              <a:ext cx="3853439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MOS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器件物理和器件模型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3C57D875-EC18-4A5E-97F4-A13EA1D7D7CA}"/>
              </a:ext>
            </a:extLst>
          </p:cNvPr>
          <p:cNvGrpSpPr/>
          <p:nvPr/>
        </p:nvGrpSpPr>
        <p:grpSpPr>
          <a:xfrm>
            <a:off x="6408219" y="2758514"/>
            <a:ext cx="2808407" cy="566655"/>
            <a:chOff x="1047750" y="5461110"/>
            <a:chExt cx="3744542" cy="755540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273B7B88-0848-F1A6-CD68-323C044E97E7}"/>
                </a:ext>
              </a:extLst>
            </p:cNvPr>
            <p:cNvSpPr/>
            <p:nvPr/>
          </p:nvSpPr>
          <p:spPr>
            <a:xfrm>
              <a:off x="1047750" y="5461110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C227B8A9-8523-4762-63EF-85FDB1346D25}"/>
                </a:ext>
              </a:extLst>
            </p:cNvPr>
            <p:cNvSpPr txBox="1"/>
            <p:nvPr/>
          </p:nvSpPr>
          <p:spPr>
            <a:xfrm>
              <a:off x="1166441" y="5608049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F598696F-A220-9F0F-11EE-DC75C4A0270F}"/>
                </a:ext>
              </a:extLst>
            </p:cNvPr>
            <p:cNvSpPr txBox="1"/>
            <p:nvPr/>
          </p:nvSpPr>
          <p:spPr>
            <a:xfrm>
              <a:off x="1921981" y="5502931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单极放大器</a:t>
              </a: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C0514E0-800F-9686-0AF4-449E698D87A6}"/>
              </a:ext>
            </a:extLst>
          </p:cNvPr>
          <p:cNvGrpSpPr/>
          <p:nvPr/>
        </p:nvGrpSpPr>
        <p:grpSpPr>
          <a:xfrm>
            <a:off x="286064" y="3820454"/>
            <a:ext cx="2808407" cy="566655"/>
            <a:chOff x="6817179" y="5495871"/>
            <a:chExt cx="3744542" cy="755540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B9AB947F-421F-217D-FC0A-82099FACCBBC}"/>
                </a:ext>
              </a:extLst>
            </p:cNvPr>
            <p:cNvSpPr/>
            <p:nvPr/>
          </p:nvSpPr>
          <p:spPr>
            <a:xfrm>
              <a:off x="6817179" y="5495871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5FD870BB-7D30-24B3-B768-DE17A8DF2980}"/>
                </a:ext>
              </a:extLst>
            </p:cNvPr>
            <p:cNvSpPr txBox="1"/>
            <p:nvPr/>
          </p:nvSpPr>
          <p:spPr>
            <a:xfrm>
              <a:off x="6935870" y="5642810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F0EA1578-B9D6-5AB6-E7C4-79A107540BB8}"/>
                </a:ext>
              </a:extLst>
            </p:cNvPr>
            <p:cNvSpPr txBox="1"/>
            <p:nvPr/>
          </p:nvSpPr>
          <p:spPr>
            <a:xfrm>
              <a:off x="7691410" y="5537692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差动放大器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F3D556C-BCD4-042C-AEB5-E12DCFC8C5DC}"/>
              </a:ext>
            </a:extLst>
          </p:cNvPr>
          <p:cNvGrpSpPr/>
          <p:nvPr/>
        </p:nvGrpSpPr>
        <p:grpSpPr>
          <a:xfrm>
            <a:off x="6408220" y="4929866"/>
            <a:ext cx="2808407" cy="566655"/>
            <a:chOff x="6817179" y="5495871"/>
            <a:chExt cx="3744542" cy="755540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FF1934FE-CF84-F2C1-C4AC-1F98342DA75E}"/>
                </a:ext>
              </a:extLst>
            </p:cNvPr>
            <p:cNvSpPr/>
            <p:nvPr/>
          </p:nvSpPr>
          <p:spPr>
            <a:xfrm>
              <a:off x="6817179" y="5495871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CD3E6F24-7D76-5E12-9A48-94581A6C3BFC}"/>
                </a:ext>
              </a:extLst>
            </p:cNvPr>
            <p:cNvSpPr txBox="1"/>
            <p:nvPr/>
          </p:nvSpPr>
          <p:spPr>
            <a:xfrm>
              <a:off x="6935870" y="5642810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9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FA3ED372-D8C8-99B0-E595-98E1B78A5314}"/>
                </a:ext>
              </a:extLst>
            </p:cNvPr>
            <p:cNvSpPr txBox="1"/>
            <p:nvPr/>
          </p:nvSpPr>
          <p:spPr>
            <a:xfrm>
              <a:off x="7691410" y="5537692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版图与封装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共栅级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EBA4B5-B523-2397-B0EC-A5F968E84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6" y="1159523"/>
            <a:ext cx="7863712" cy="393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40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共栅级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EBA4B5-B523-2397-B0EC-A5F968E84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3" t="4938" r="52844" b="15740"/>
          <a:stretch/>
        </p:blipFill>
        <p:spPr>
          <a:xfrm>
            <a:off x="482803" y="1108318"/>
            <a:ext cx="3591763" cy="4052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8DD3A55-D2B0-BDEA-4FD1-836C829E092B}"/>
                  </a:ext>
                </a:extLst>
              </p:cNvPr>
              <p:cNvSpPr txBox="1"/>
              <p:nvPr/>
            </p:nvSpPr>
            <p:spPr>
              <a:xfrm>
                <a:off x="5400698" y="1001209"/>
                <a:ext cx="15197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8DD3A55-D2B0-BDEA-4FD1-836C829E0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698" y="1001209"/>
                <a:ext cx="1519711" cy="276999"/>
              </a:xfrm>
              <a:prstGeom prst="rect">
                <a:avLst/>
              </a:prstGeom>
              <a:blipFill>
                <a:blip r:embed="rId4"/>
                <a:stretch>
                  <a:fillRect l="-3614" r="-803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4B3B7FCD-F926-D65E-B4A4-5319A7245B5D}"/>
              </a:ext>
            </a:extLst>
          </p:cNvPr>
          <p:cNvSpPr txBox="1"/>
          <p:nvPr/>
        </p:nvSpPr>
        <p:spPr>
          <a:xfrm>
            <a:off x="3641121" y="988890"/>
            <a:ext cx="1355163" cy="376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截止区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045813-B232-2FC3-3C53-51BB50C6809F}"/>
              </a:ext>
            </a:extLst>
          </p:cNvPr>
          <p:cNvSpPr txBox="1"/>
          <p:nvPr/>
        </p:nvSpPr>
        <p:spPr>
          <a:xfrm>
            <a:off x="3641120" y="1791106"/>
            <a:ext cx="1355163" cy="376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饱和区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0C11DD-70C0-6D07-00DA-89E8CF5E9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022" y="1786600"/>
            <a:ext cx="3639614" cy="59020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94203BC-D6E2-62AC-4325-313BFDCA6E95}"/>
              </a:ext>
            </a:extLst>
          </p:cNvPr>
          <p:cNvSpPr txBox="1"/>
          <p:nvPr/>
        </p:nvSpPr>
        <p:spPr>
          <a:xfrm>
            <a:off x="2719403" y="4112288"/>
            <a:ext cx="1355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小信号增益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4FCFEC5-333E-56C7-F9B5-390E2B6B09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071" y="3529413"/>
            <a:ext cx="5237051" cy="5902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65CE738-ADF4-83DE-ACE6-9D33C17F1F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120" y="2455957"/>
            <a:ext cx="5346106" cy="5646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CA1DFE8-4927-F143-905F-A04AFDF09E8B}"/>
              </a:ext>
            </a:extLst>
          </p:cNvPr>
          <p:cNvSpPr txBox="1"/>
          <p:nvPr/>
        </p:nvSpPr>
        <p:spPr>
          <a:xfrm>
            <a:off x="3665798" y="3093262"/>
            <a:ext cx="1355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临界点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BDB6678-FBB5-5AED-2BD6-22223DCA94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05" y="4671288"/>
            <a:ext cx="5314417" cy="63345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24C3CD9-A78A-3D8D-03DF-F9951608F8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50"/>
          <a:stretch/>
        </p:blipFill>
        <p:spPr>
          <a:xfrm>
            <a:off x="212824" y="5669473"/>
            <a:ext cx="3327733" cy="48654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2BCBAE9-4F63-0C44-A84E-9C00E9DA1F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878" y="5530729"/>
            <a:ext cx="5028344" cy="9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22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共源共栅级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94FE45-F264-5F7C-C77E-7287E3B0D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9420"/>
            <a:ext cx="8937511" cy="56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78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共源共栅级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925C1C-351D-7A05-62D3-7015204B6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75" y="1467852"/>
            <a:ext cx="5604057" cy="24896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3ABAA8-1FCA-9F28-5126-24019395C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3"/>
          <a:stretch/>
        </p:blipFill>
        <p:spPr>
          <a:xfrm>
            <a:off x="883266" y="4931393"/>
            <a:ext cx="7070228" cy="6583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EBB9AE-62B3-DD5D-8C87-4E08AF2185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15" t="896" r="64682" b="39975"/>
          <a:stretch/>
        </p:blipFill>
        <p:spPr>
          <a:xfrm>
            <a:off x="381268" y="926560"/>
            <a:ext cx="2796874" cy="319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37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-43339" y="830104"/>
            <a:ext cx="9187815" cy="4772978"/>
          </a:xfrm>
          <a:prstGeom prst="rect">
            <a:avLst/>
          </a:prstGeom>
          <a:blipFill dpi="0" rotWithShape="1">
            <a:blip r:embed="rId4">
              <a:alphaModFix amt="3000"/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矩形 1"/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/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B084CCB8-6411-D217-7AAD-D8906BB8641A}"/>
              </a:ext>
            </a:extLst>
          </p:cNvPr>
          <p:cNvSpPr txBox="1"/>
          <p:nvPr/>
        </p:nvSpPr>
        <p:spPr>
          <a:xfrm>
            <a:off x="2276474" y="2406244"/>
            <a:ext cx="4591050" cy="584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第三章  单级放大器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模拟电路设计的八边形法则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28" name="Picture 4" descr="模拟CMOS集成电路设计入门学习（8）_集成电路设计八边形原则-CSDN博客">
            <a:extLst>
              <a:ext uri="{FF2B5EF4-FFF2-40B4-BE49-F238E27FC236}">
                <a16:creationId xmlns:a16="http://schemas.microsoft.com/office/drawing/2014/main" id="{446F400D-D399-F800-E7C0-B37962214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86"/>
          <a:stretch/>
        </p:blipFill>
        <p:spPr bwMode="auto">
          <a:xfrm>
            <a:off x="1233644" y="1081701"/>
            <a:ext cx="7115877" cy="469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53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模拟设计的小信号概念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2C08CD0A-CBE4-6C8C-4F0E-97BAD60B035E}"/>
              </a:ext>
            </a:extLst>
          </p:cNvPr>
          <p:cNvSpPr txBox="1"/>
          <p:nvPr/>
        </p:nvSpPr>
        <p:spPr>
          <a:xfrm>
            <a:off x="427431" y="1084670"/>
            <a:ext cx="178907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理想放大器</a:t>
            </a: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B135469-3A73-FE49-432C-5AEDB9AD4B59}"/>
                  </a:ext>
                </a:extLst>
              </p:cNvPr>
              <p:cNvSpPr txBox="1"/>
              <p:nvPr/>
            </p:nvSpPr>
            <p:spPr>
              <a:xfrm>
                <a:off x="3135643" y="1177003"/>
                <a:ext cx="14363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B135469-3A73-FE49-432C-5AEDB9AD4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643" y="1177003"/>
                <a:ext cx="1436354" cy="276999"/>
              </a:xfrm>
              <a:prstGeom prst="rect">
                <a:avLst/>
              </a:prstGeom>
              <a:blipFill>
                <a:blip r:embed="rId3"/>
                <a:stretch>
                  <a:fillRect l="-3814" t="-2174" r="-5085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11">
            <a:extLst>
              <a:ext uri="{FF2B5EF4-FFF2-40B4-BE49-F238E27FC236}">
                <a16:creationId xmlns:a16="http://schemas.microsoft.com/office/drawing/2014/main" id="{6A5FF3DA-2E90-FFE9-D775-B7CACDC360CE}"/>
              </a:ext>
            </a:extLst>
          </p:cNvPr>
          <p:cNvSpPr txBox="1"/>
          <p:nvPr/>
        </p:nvSpPr>
        <p:spPr>
          <a:xfrm>
            <a:off x="427430" y="1939329"/>
            <a:ext cx="178907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叠加偏置点</a:t>
            </a: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5DBD029-892B-2DD9-2D6F-B8FAA3860333}"/>
                  </a:ext>
                </a:extLst>
              </p:cNvPr>
              <p:cNvSpPr txBox="1"/>
              <p:nvPr/>
            </p:nvSpPr>
            <p:spPr>
              <a:xfrm>
                <a:off x="3135643" y="2037743"/>
                <a:ext cx="20149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5DBD029-892B-2DD9-2D6F-B8FAA3860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643" y="2037743"/>
                <a:ext cx="2014975" cy="276999"/>
              </a:xfrm>
              <a:prstGeom prst="rect">
                <a:avLst/>
              </a:prstGeom>
              <a:blipFill>
                <a:blip r:embed="rId4"/>
                <a:stretch>
                  <a:fillRect l="-906" t="-2174" r="-2115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00DDCD70-41E4-1495-08AA-33E289132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56" y="936714"/>
            <a:ext cx="2330570" cy="1473276"/>
          </a:xfrm>
          <a:prstGeom prst="rect">
            <a:avLst/>
          </a:prstGeom>
        </p:spPr>
      </p:pic>
      <p:sp>
        <p:nvSpPr>
          <p:cNvPr id="18" name="object 11">
            <a:extLst>
              <a:ext uri="{FF2B5EF4-FFF2-40B4-BE49-F238E27FC236}">
                <a16:creationId xmlns:a16="http://schemas.microsoft.com/office/drawing/2014/main" id="{33C5589D-D9A3-8DA3-86B0-EA7CC852CD9D}"/>
              </a:ext>
            </a:extLst>
          </p:cNvPr>
          <p:cNvSpPr txBox="1"/>
          <p:nvPr/>
        </p:nvSpPr>
        <p:spPr>
          <a:xfrm>
            <a:off x="427430" y="3120018"/>
            <a:ext cx="178907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非线性特性</a:t>
            </a: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71DE4DE-AD17-6E9F-899F-7291D96DA5F3}"/>
                  </a:ext>
                </a:extLst>
              </p:cNvPr>
              <p:cNvSpPr txBox="1"/>
              <p:nvPr/>
            </p:nvSpPr>
            <p:spPr>
              <a:xfrm>
                <a:off x="667470" y="3835115"/>
                <a:ext cx="455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dirty="0"/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71DE4DE-AD17-6E9F-899F-7291D96DA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70" y="3835115"/>
                <a:ext cx="4552208" cy="276999"/>
              </a:xfrm>
              <a:prstGeom prst="rect">
                <a:avLst/>
              </a:prstGeom>
              <a:blipFill>
                <a:blip r:embed="rId6"/>
                <a:stretch>
                  <a:fillRect l="-1874" t="-4348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93512D36-2021-47C4-EA82-43036F88E4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56" y="2758527"/>
            <a:ext cx="2406774" cy="1606633"/>
          </a:xfrm>
          <a:prstGeom prst="rect">
            <a:avLst/>
          </a:prstGeom>
        </p:spPr>
      </p:pic>
      <p:sp>
        <p:nvSpPr>
          <p:cNvPr id="23" name="object 11">
            <a:extLst>
              <a:ext uri="{FF2B5EF4-FFF2-40B4-BE49-F238E27FC236}">
                <a16:creationId xmlns:a16="http://schemas.microsoft.com/office/drawing/2014/main" id="{469C108C-9940-9C63-E13D-23D774FE96EA}"/>
              </a:ext>
            </a:extLst>
          </p:cNvPr>
          <p:cNvSpPr txBox="1"/>
          <p:nvPr/>
        </p:nvSpPr>
        <p:spPr>
          <a:xfrm>
            <a:off x="367689" y="4586801"/>
            <a:ext cx="178907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设</a:t>
            </a: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31596B2-48BA-9466-4B68-F8CBB3CF51DB}"/>
                  </a:ext>
                </a:extLst>
              </p:cNvPr>
              <p:cNvSpPr txBox="1"/>
              <p:nvPr/>
            </p:nvSpPr>
            <p:spPr>
              <a:xfrm>
                <a:off x="1577500" y="4655714"/>
                <a:ext cx="9442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31596B2-48BA-9466-4B68-F8CBB3CF5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500" y="4655714"/>
                <a:ext cx="944233" cy="276999"/>
              </a:xfrm>
              <a:prstGeom prst="rect">
                <a:avLst/>
              </a:prstGeom>
              <a:blipFill>
                <a:blip r:embed="rId8"/>
                <a:stretch>
                  <a:fillRect l="-5806" t="-4444" r="-8387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415F819-8BB8-826E-366F-1BDB67BBB93D}"/>
                  </a:ext>
                </a:extLst>
              </p:cNvPr>
              <p:cNvSpPr txBox="1"/>
              <p:nvPr/>
            </p:nvSpPr>
            <p:spPr>
              <a:xfrm>
                <a:off x="3276171" y="4575900"/>
                <a:ext cx="5119287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2!</m:t>
                        </m:r>
                      </m:den>
                    </m:f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m:rPr>
                        <m:nor/>
                      </m:rPr>
                      <a:rPr lang="en-US" altLang="zh-CN" dirty="0"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415F819-8BB8-826E-366F-1BDB67BB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171" y="4575900"/>
                <a:ext cx="5119287" cy="391133"/>
              </a:xfrm>
              <a:prstGeom prst="rect">
                <a:avLst/>
              </a:prstGeom>
              <a:blipFill>
                <a:blip r:embed="rId9"/>
                <a:stretch>
                  <a:fillRect l="-2143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11">
            <a:extLst>
              <a:ext uri="{FF2B5EF4-FFF2-40B4-BE49-F238E27FC236}">
                <a16:creationId xmlns:a16="http://schemas.microsoft.com/office/drawing/2014/main" id="{0146F6E3-8B3C-0DFD-BE80-B8E500AF75A3}"/>
              </a:ext>
            </a:extLst>
          </p:cNvPr>
          <p:cNvSpPr txBox="1"/>
          <p:nvPr/>
        </p:nvSpPr>
        <p:spPr>
          <a:xfrm>
            <a:off x="367689" y="5140809"/>
            <a:ext cx="178907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当</a:t>
            </a: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DBB324A-969C-4FDA-9E09-D2688D5B7C17}"/>
                  </a:ext>
                </a:extLst>
              </p:cNvPr>
              <p:cNvSpPr txBox="1"/>
              <p:nvPr/>
            </p:nvSpPr>
            <p:spPr>
              <a:xfrm>
                <a:off x="1368659" y="5106981"/>
                <a:ext cx="11530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DBB324A-969C-4FDA-9E09-D2688D5B7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659" y="5106981"/>
                <a:ext cx="115307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B698898-57C1-AFB3-ED29-DA2BF3260B3B}"/>
                  </a:ext>
                </a:extLst>
              </p:cNvPr>
              <p:cNvSpPr txBox="1"/>
              <p:nvPr/>
            </p:nvSpPr>
            <p:spPr>
              <a:xfrm>
                <a:off x="2943574" y="5072525"/>
                <a:ext cx="45522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altLang="zh-CN" dirty="0"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9B698898-57C1-AFB3-ED29-DA2BF3260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574" y="5072525"/>
                <a:ext cx="4552208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0470020-1DD9-39E3-0FE2-BA3765D1D587}"/>
                  </a:ext>
                </a:extLst>
              </p:cNvPr>
              <p:cNvSpPr txBox="1"/>
              <p:nvPr/>
            </p:nvSpPr>
            <p:spPr>
              <a:xfrm>
                <a:off x="1543785" y="5660989"/>
                <a:ext cx="1678280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0470020-1DD9-39E3-0FE2-BA3765D1D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785" y="5660989"/>
                <a:ext cx="1678280" cy="5203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bject 11">
            <a:extLst>
              <a:ext uri="{FF2B5EF4-FFF2-40B4-BE49-F238E27FC236}">
                <a16:creationId xmlns:a16="http://schemas.microsoft.com/office/drawing/2014/main" id="{1C2D461E-ADBB-838C-EAE5-238744BEA924}"/>
              </a:ext>
            </a:extLst>
          </p:cNvPr>
          <p:cNvSpPr txBox="1"/>
          <p:nvPr/>
        </p:nvSpPr>
        <p:spPr>
          <a:xfrm>
            <a:off x="4571997" y="5718459"/>
            <a:ext cx="178907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静态工作点</a:t>
            </a: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12FC696-9D45-6185-3C9C-D3B9D9A031DD}"/>
                  </a:ext>
                </a:extLst>
              </p:cNvPr>
              <p:cNvSpPr txBox="1"/>
              <p:nvPr/>
            </p:nvSpPr>
            <p:spPr>
              <a:xfrm>
                <a:off x="6493079" y="5777224"/>
                <a:ext cx="12179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812FC696-9D45-6185-3C9C-D3B9D9A03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79" y="5777224"/>
                <a:ext cx="1217925" cy="369332"/>
              </a:xfrm>
              <a:prstGeom prst="rect">
                <a:avLst/>
              </a:prstGeom>
              <a:blipFill>
                <a:blip r:embed="rId13"/>
                <a:stretch>
                  <a:fillRect l="-1500" r="-3000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79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模拟设计的小信号概念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object 9"/>
          <p:cNvSpPr/>
          <p:nvPr/>
        </p:nvSpPr>
        <p:spPr>
          <a:xfrm>
            <a:off x="293048" y="1136378"/>
            <a:ext cx="3543999" cy="4584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10" name="object 10"/>
          <p:cNvSpPr/>
          <p:nvPr/>
        </p:nvSpPr>
        <p:spPr>
          <a:xfrm>
            <a:off x="4214027" y="1257587"/>
            <a:ext cx="4584734" cy="48903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6C66B31-D597-C438-4EBF-DDDFE0DF05E6}"/>
                  </a:ext>
                </a:extLst>
              </p:cNvPr>
              <p:cNvSpPr txBox="1"/>
              <p:nvPr/>
            </p:nvSpPr>
            <p:spPr>
              <a:xfrm>
                <a:off x="5621312" y="1057884"/>
                <a:ext cx="1545680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6C66B31-D597-C438-4EBF-DDDFE0DF0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312" y="1057884"/>
                <a:ext cx="1545680" cy="399405"/>
              </a:xfrm>
              <a:prstGeom prst="rect">
                <a:avLst/>
              </a:prstGeom>
              <a:blipFill>
                <a:blip r:embed="rId5"/>
                <a:stretch>
                  <a:fillRect l="-3937" r="-1969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68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模拟设计的小信号概念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C532D5-2BF9-D438-6B74-BF12D2BF8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61" y="727479"/>
            <a:ext cx="2762530" cy="905747"/>
          </a:xfrm>
          <a:prstGeom prst="rect">
            <a:avLst/>
          </a:prstGeom>
        </p:spPr>
      </p:pic>
      <p:sp>
        <p:nvSpPr>
          <p:cNvPr id="5" name="object 11">
            <a:extLst>
              <a:ext uri="{FF2B5EF4-FFF2-40B4-BE49-F238E27FC236}">
                <a16:creationId xmlns:a16="http://schemas.microsoft.com/office/drawing/2014/main" id="{7B82D5DD-70DB-078A-BF79-77FF975390AA}"/>
              </a:ext>
            </a:extLst>
          </p:cNvPr>
          <p:cNvSpPr txBox="1"/>
          <p:nvPr/>
        </p:nvSpPr>
        <p:spPr>
          <a:xfrm>
            <a:off x="438912" y="1665512"/>
            <a:ext cx="208483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MOS</a:t>
            </a:r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管总电流</a:t>
            </a: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392939E-F35F-84D6-80E5-C4C69482E501}"/>
                  </a:ext>
                </a:extLst>
              </p:cNvPr>
              <p:cNvSpPr txBox="1"/>
              <p:nvPr/>
            </p:nvSpPr>
            <p:spPr>
              <a:xfrm>
                <a:off x="2725087" y="2045222"/>
                <a:ext cx="5979009" cy="39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‘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’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𝐺𝑆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392939E-F35F-84D6-80E5-C4C69482E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087" y="2045222"/>
                <a:ext cx="5979009" cy="391839"/>
              </a:xfrm>
              <a:prstGeom prst="rect">
                <a:avLst/>
              </a:prstGeom>
              <a:blipFill>
                <a:blip r:embed="rId4"/>
                <a:stretch>
                  <a:fillRect l="-1427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63B968-7030-3CE3-A7D9-1767EA87AD57}"/>
                  </a:ext>
                </a:extLst>
              </p:cNvPr>
              <p:cNvSpPr txBox="1"/>
              <p:nvPr/>
            </p:nvSpPr>
            <p:spPr>
              <a:xfrm>
                <a:off x="3011358" y="2796012"/>
                <a:ext cx="5272918" cy="39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’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’</m:t>
                        </m:r>
                      </m:den>
                    </m:f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𝑔𝑠</m:t>
                        </m:r>
                      </m:sub>
                    </m:sSub>
                    <m:r>
                      <a:rPr lang="en-US" altLang="zh-CN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’</m:t>
                        </m:r>
                      </m:den>
                    </m:f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𝑔𝑠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863B968-7030-3CE3-A7D9-1767EA87A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358" y="2796012"/>
                <a:ext cx="5272918" cy="391839"/>
              </a:xfrm>
              <a:prstGeom prst="rect">
                <a:avLst/>
              </a:prstGeom>
              <a:blipFill>
                <a:blip r:embed="rId5"/>
                <a:stretch>
                  <a:fillRect l="-1040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1">
            <a:extLst>
              <a:ext uri="{FF2B5EF4-FFF2-40B4-BE49-F238E27FC236}">
                <a16:creationId xmlns:a16="http://schemas.microsoft.com/office/drawing/2014/main" id="{28ED824B-BBFC-6BE4-5B5F-C62ED4D5E708}"/>
              </a:ext>
            </a:extLst>
          </p:cNvPr>
          <p:cNvSpPr txBox="1"/>
          <p:nvPr/>
        </p:nvSpPr>
        <p:spPr>
          <a:xfrm>
            <a:off x="438912" y="3533654"/>
            <a:ext cx="231891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MOS</a:t>
            </a:r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管交流分量</a:t>
            </a: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4CEF5DD-2E37-BB75-D74A-C1FC3E44FA4F}"/>
                  </a:ext>
                </a:extLst>
              </p:cNvPr>
              <p:cNvSpPr txBox="1"/>
              <p:nvPr/>
            </p:nvSpPr>
            <p:spPr>
              <a:xfrm>
                <a:off x="2725087" y="3989271"/>
                <a:ext cx="365420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’</m:t>
                          </m:r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  <m:r>
                        <a:rPr lang="en-US" altLang="zh-CN" dirty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’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𝑔𝑠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4CEF5DD-2E37-BB75-D74A-C1FC3E44F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087" y="3989271"/>
                <a:ext cx="3654205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bject 11">
            <a:extLst>
              <a:ext uri="{FF2B5EF4-FFF2-40B4-BE49-F238E27FC236}">
                <a16:creationId xmlns:a16="http://schemas.microsoft.com/office/drawing/2014/main" id="{7FB0E4B9-E326-F301-51BA-B38F4CA28FF0}"/>
              </a:ext>
            </a:extLst>
          </p:cNvPr>
          <p:cNvSpPr txBox="1"/>
          <p:nvPr/>
        </p:nvSpPr>
        <p:spPr>
          <a:xfrm>
            <a:off x="438912" y="4854407"/>
            <a:ext cx="311993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lang="zh-CN" altLang="en-US" sz="2400" b="1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小信号的假定条件</a:t>
            </a:r>
            <a:r>
              <a:rPr sz="24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: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75C9430-01D5-2356-310F-C863709DED61}"/>
                  </a:ext>
                </a:extLst>
              </p:cNvPr>
              <p:cNvSpPr txBox="1"/>
              <p:nvPr/>
            </p:nvSpPr>
            <p:spPr>
              <a:xfrm>
                <a:off x="2330204" y="5149523"/>
                <a:ext cx="4901184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  <m:r>
                        <a:rPr lang="en-US" altLang="zh-CN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75C9430-01D5-2356-310F-C863709DE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204" y="5149523"/>
                <a:ext cx="4901184" cy="391902"/>
              </a:xfrm>
              <a:prstGeom prst="rect">
                <a:avLst/>
              </a:prstGeom>
              <a:blipFill>
                <a:blip r:embed="rId7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BE49211-C01A-FFF0-82FC-E5DDCCC402A6}"/>
                  </a:ext>
                </a:extLst>
              </p:cNvPr>
              <p:cNvSpPr txBox="1"/>
              <p:nvPr/>
            </p:nvSpPr>
            <p:spPr>
              <a:xfrm>
                <a:off x="3783351" y="5666328"/>
                <a:ext cx="2355260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’</m:t>
                          </m:r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𝑔𝑠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BE49211-C01A-FFF0-82FC-E5DDCCC4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351" y="5666328"/>
                <a:ext cx="2355260" cy="5167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4431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模拟设计的小信号概念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1F459FD8-90FF-E4F6-EF24-8F6BC1E63A61}"/>
              </a:ext>
            </a:extLst>
          </p:cNvPr>
          <p:cNvSpPr/>
          <p:nvPr/>
        </p:nvSpPr>
        <p:spPr>
          <a:xfrm>
            <a:off x="454373" y="2720714"/>
            <a:ext cx="8013263" cy="4137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2BCB57B-B9E4-022F-496B-7745494AB6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30" b="5999"/>
          <a:stretch/>
        </p:blipFill>
        <p:spPr>
          <a:xfrm>
            <a:off x="719528" y="666290"/>
            <a:ext cx="6528217" cy="1754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6618C0A-80E8-FEDC-15FC-0AA1702D2296}"/>
                  </a:ext>
                </a:extLst>
              </p:cNvPr>
              <p:cNvSpPr txBox="1"/>
              <p:nvPr/>
            </p:nvSpPr>
            <p:spPr>
              <a:xfrm>
                <a:off x="337279" y="1457566"/>
                <a:ext cx="2605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6618C0A-80E8-FEDC-15FC-0AA1702D2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79" y="1457566"/>
                <a:ext cx="260521" cy="276999"/>
              </a:xfrm>
              <a:prstGeom prst="rect">
                <a:avLst/>
              </a:prstGeom>
              <a:blipFill>
                <a:blip r:embed="rId5"/>
                <a:stretch>
                  <a:fillRect l="-23256" r="-6977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C15441B-509E-0020-4A73-B8479CC5A5DE}"/>
                  </a:ext>
                </a:extLst>
              </p:cNvPr>
              <p:cNvSpPr txBox="1"/>
              <p:nvPr/>
            </p:nvSpPr>
            <p:spPr>
              <a:xfrm>
                <a:off x="5306518" y="1937198"/>
                <a:ext cx="31179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pc="5" smtClean="0"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lang="en-US" altLang="zh-CN" sz="2000" b="0" i="1" spc="5" smtClean="0">
                              <a:latin typeface="Cambria Math" panose="02040503050406030204" pitchFamily="18" charset="0"/>
                              <a:cs typeface="Times New Roman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000" b="0" i="1" spc="5" smtClean="0">
                              <a:latin typeface="Cambria Math" panose="02040503050406030204" pitchFamily="18" charset="0"/>
                              <a:cs typeface="Times New Roman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pc="5" smtClean="0"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r>
                        <m:rPr>
                          <m:nor/>
                        </m:rPr>
                        <a:rPr lang="fr-FR" altLang="zh-CN" sz="2000" spc="-105" dirty="0">
                          <a:latin typeface="Times New Roman"/>
                          <a:cs typeface="Times New Roman"/>
                        </a:rPr>
                        <m:t>(1 </m:t>
                      </m:r>
                      <m:r>
                        <m:rPr>
                          <m:nor/>
                        </m:rPr>
                        <a:rPr lang="fr-FR" altLang="zh-CN" sz="2000" spc="-5" dirty="0">
                          <a:latin typeface="Symbol"/>
                          <a:cs typeface="Symbol"/>
                        </a:rPr>
                        <m:t></m:t>
                      </m:r>
                      <m:r>
                        <m:rPr>
                          <m:nor/>
                        </m:rPr>
                        <a:rPr lang="fr-FR" altLang="zh-CN" sz="2000" spc="-431" dirty="0">
                          <a:latin typeface="Times New Roman"/>
                          <a:cs typeface="Times New Roman"/>
                        </a:rPr>
                        <m:t> </m:t>
                      </m:r>
                      <m:r>
                        <m:rPr>
                          <m:nor/>
                        </m:rPr>
                        <a:rPr lang="fr-FR" altLang="zh-CN" sz="2000" i="1" spc="5" dirty="0">
                          <a:latin typeface="Symbol"/>
                          <a:cs typeface="Symbol"/>
                        </a:rPr>
                        <m:t></m:t>
                      </m:r>
                      <m:sSub>
                        <m:sSubPr>
                          <m:ctrlPr>
                            <a:rPr lang="fr-FR" altLang="zh-CN" sz="2000" i="1" spc="5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pc="5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 spc="5" dirty="0" smtClean="0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  <m:r>
                        <m:rPr>
                          <m:nor/>
                        </m:rPr>
                        <a:rPr lang="fr-FR" altLang="zh-CN" sz="2000" spc="5" dirty="0" smtClean="0">
                          <a:latin typeface="Times New Roman"/>
                          <a:cs typeface="Times New Roman"/>
                        </a:rPr>
                        <m:t>)</m:t>
                      </m:r>
                      <m:r>
                        <a:rPr lang="en-US" altLang="zh-CN" sz="2000" i="1" spc="5">
                          <a:latin typeface="Cambria Math" panose="02040503050406030204" pitchFamily="18" charset="0"/>
                          <a:cs typeface="Times New Roman"/>
                        </a:rPr>
                        <m:t>𝐿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C15441B-509E-0020-4A73-B8479CC5A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518" y="1937198"/>
                <a:ext cx="3117954" cy="400110"/>
              </a:xfrm>
              <a:prstGeom prst="rect">
                <a:avLst/>
              </a:prstGeom>
              <a:blipFill>
                <a:blip r:embed="rId6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0017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6a1f4b8-d904-467b-b951-f7556ffc55c3"/>
  <p:tag name="COMMONDATA" val="eyJjb3VudCI6MSwiaGRpZCI6Ijc4NWY2ZTUyZTQxMDNkOGMxMTk1Y2E0ZmQ2Zjg3MDkwIiwidXNlckNvdW50Ijox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1592</TotalTime>
  <Words>1116</Words>
  <Application>Microsoft Office PowerPoint</Application>
  <PresentationFormat>全屏显示(4:3)</PresentationFormat>
  <Paragraphs>219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方正黑体简体</vt:lpstr>
      <vt:lpstr>Times New Roman</vt:lpstr>
      <vt:lpstr>SimSun</vt:lpstr>
      <vt:lpstr>黑体</vt:lpstr>
      <vt:lpstr>Calibri Light</vt:lpstr>
      <vt:lpstr>NSimSun</vt:lpstr>
      <vt:lpstr>Symbol</vt:lpstr>
      <vt:lpstr>Cambria Math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小奕</dc:creator>
  <dc:description>版权归小奕所有，盗版必究</dc:description>
  <cp:lastModifiedBy>Yingbo Yue</cp:lastModifiedBy>
  <cp:revision>76</cp:revision>
  <dcterms:created xsi:type="dcterms:W3CDTF">2019-04-27T15:31:00Z</dcterms:created>
  <dcterms:modified xsi:type="dcterms:W3CDTF">2024-09-19T14:01:36Z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KSOTemplateUUID">
    <vt:lpwstr>v1.0_mb_/3hAs5ln00t7ZijixkvaTg==</vt:lpwstr>
  </property>
  <property fmtid="{D5CDD505-2E9C-101B-9397-08002B2CF9AE}" pid="4" name="ICV">
    <vt:lpwstr>4B8DDDC23260474BA0D662A67DFE4EC8</vt:lpwstr>
  </property>
</Properties>
</file>